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7" r:id="rId3"/>
    <p:sldId id="263" r:id="rId4"/>
    <p:sldId id="257" r:id="rId5"/>
    <p:sldId id="301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5" r:id="rId14"/>
    <p:sldId id="268" r:id="rId15"/>
    <p:sldId id="269" r:id="rId16"/>
    <p:sldId id="270" r:id="rId17"/>
    <p:sldId id="302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0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7" r:id="rId44"/>
    <p:sldId id="296" r:id="rId45"/>
    <p:sldId id="298" r:id="rId46"/>
    <p:sldId id="299" r:id="rId47"/>
    <p:sldId id="304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4FC8-BE3B-4C42-9CD7-DCDC8515FAF8}" type="datetimeFigureOut">
              <a:rPr lang="cs-CZ" smtClean="0"/>
              <a:pPr/>
              <a:t>15.4.2012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751E-FBB2-4FA5-B532-25BD959A5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Autofit/>
          </a:bodyPr>
          <a:lstStyle/>
          <a:p>
            <a:r>
              <a:rPr lang="cs-CZ" sz="6000" dirty="0" smtClean="0"/>
              <a:t>Generování náhodných čísel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Jiří Fiala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3600" dirty="0" smtClean="0">
                <a:latin typeface="+mj-lt"/>
              </a:rPr>
              <a:t>Generátor pseudonáhodných čísel</a:t>
            </a:r>
            <a:r>
              <a:rPr lang="en-US" sz="3600" dirty="0" smtClean="0">
                <a:latin typeface="+mj-lt"/>
              </a:rPr>
              <a:t> (PRNG)</a:t>
            </a:r>
            <a:br>
              <a:rPr lang="en-US" sz="3600" dirty="0" smtClean="0">
                <a:latin typeface="+mj-lt"/>
              </a:rPr>
            </a:br>
            <a:endParaRPr lang="cs-CZ" sz="36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Algoritmy generující číselné posloupnosti</a:t>
            </a:r>
          </a:p>
          <a:p>
            <a:pPr lvl="1"/>
            <a:r>
              <a:rPr lang="cs-CZ" dirty="0" smtClean="0"/>
              <a:t>Aproximují vlastnosti náhodných čísel</a:t>
            </a:r>
          </a:p>
          <a:p>
            <a:pPr lvl="1"/>
            <a:r>
              <a:rPr lang="cs-CZ" dirty="0" smtClean="0"/>
              <a:t>Funkční závislost</a:t>
            </a:r>
          </a:p>
          <a:p>
            <a:pPr algn="ctr"/>
            <a:r>
              <a:rPr lang="cs-CZ" dirty="0" err="1" smtClean="0"/>
              <a:t>X</a:t>
            </a:r>
            <a:r>
              <a:rPr lang="cs-CZ" baseline="-26000" dirty="0" err="1" smtClean="0"/>
              <a:t>i</a:t>
            </a:r>
            <a:r>
              <a:rPr lang="cs-CZ" dirty="0" smtClean="0"/>
              <a:t> </a:t>
            </a:r>
            <a:r>
              <a:rPr lang="cs-CZ" dirty="0"/>
              <a:t>= f (</a:t>
            </a:r>
            <a:r>
              <a:rPr lang="cs-CZ" dirty="0" err="1" smtClean="0"/>
              <a:t>X</a:t>
            </a:r>
            <a:r>
              <a:rPr lang="cs-CZ" baseline="-30000" dirty="0" err="1" smtClean="0"/>
              <a:t>i</a:t>
            </a:r>
            <a:r>
              <a:rPr lang="cs-CZ" baseline="-30000" dirty="0" smtClean="0"/>
              <a:t>-1</a:t>
            </a:r>
            <a:r>
              <a:rPr lang="cs-CZ" dirty="0" smtClean="0"/>
              <a:t>,…,</a:t>
            </a:r>
            <a:r>
              <a:rPr lang="cs-CZ" dirty="0" err="1" smtClean="0"/>
              <a:t>X</a:t>
            </a:r>
            <a:r>
              <a:rPr lang="cs-CZ" baseline="-32000" dirty="0" err="1" smtClean="0"/>
              <a:t>i</a:t>
            </a:r>
            <a:r>
              <a:rPr lang="cs-CZ" baseline="-32000" dirty="0" smtClean="0"/>
              <a:t>-j</a:t>
            </a:r>
            <a:r>
              <a:rPr lang="cs-CZ" dirty="0" smtClean="0"/>
              <a:t> )</a:t>
            </a:r>
          </a:p>
          <a:p>
            <a:pPr lvl="1"/>
            <a:r>
              <a:rPr lang="cs-CZ" dirty="0" smtClean="0"/>
              <a:t>Počáteční hodnota tzv. „</a:t>
            </a:r>
            <a:r>
              <a:rPr lang="cs-CZ" i="1" dirty="0" err="1" smtClean="0"/>
              <a:t>Seed</a:t>
            </a:r>
            <a:r>
              <a:rPr lang="cs-CZ" dirty="0" smtClean="0"/>
              <a:t>“ . </a:t>
            </a:r>
          </a:p>
          <a:p>
            <a:pPr lvl="2"/>
            <a:r>
              <a:rPr lang="cs-CZ" dirty="0" smtClean="0"/>
              <a:t>Musí být náhodný</a:t>
            </a:r>
          </a:p>
          <a:p>
            <a:endParaRPr lang="cs-CZ" dirty="0"/>
          </a:p>
          <a:p>
            <a:pPr algn="ctr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latin typeface="+mj-lt"/>
              </a:rPr>
              <a:t>Generátor pseudonáhodných čísel</a:t>
            </a:r>
            <a:r>
              <a:rPr lang="en-US" sz="4000" dirty="0" smtClean="0">
                <a:latin typeface="+mj-lt"/>
              </a:rPr>
              <a:t> (PRNG)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Vlastnosti</a:t>
            </a:r>
          </a:p>
          <a:p>
            <a:pPr lvl="1"/>
            <a:r>
              <a:rPr lang="cs-CZ" dirty="0" smtClean="0"/>
              <a:t>Vysoká rychlost generování</a:t>
            </a:r>
          </a:p>
          <a:p>
            <a:pPr lvl="1"/>
            <a:r>
              <a:rPr lang="cs-CZ" dirty="0" smtClean="0"/>
              <a:t>Reprodukovatelnost</a:t>
            </a:r>
          </a:p>
          <a:p>
            <a:pPr lvl="2"/>
            <a:r>
              <a:rPr lang="cs-CZ" dirty="0" smtClean="0"/>
              <a:t>Algoritmus</a:t>
            </a:r>
          </a:p>
          <a:p>
            <a:pPr lvl="2"/>
            <a:r>
              <a:rPr lang="cs-CZ" dirty="0" err="1" smtClean="0"/>
              <a:t>Seed</a:t>
            </a:r>
            <a:endParaRPr lang="cs-CZ" dirty="0" smtClean="0"/>
          </a:p>
          <a:p>
            <a:pPr lvl="1"/>
            <a:r>
              <a:rPr lang="cs-CZ" dirty="0" smtClean="0"/>
              <a:t>Periodičnost</a:t>
            </a:r>
          </a:p>
          <a:p>
            <a:pPr lvl="1"/>
            <a:endParaRPr lang="cs-CZ" dirty="0"/>
          </a:p>
          <a:p>
            <a:pPr lvl="2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2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+mj-lt"/>
              </a:rPr>
              <a:t>Generátor pseudonáhodných čísel</a:t>
            </a:r>
            <a:r>
              <a:rPr lang="en-US" sz="3600" dirty="0" smtClean="0">
                <a:latin typeface="+mj-lt"/>
              </a:rPr>
              <a:t> (PRNG)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Nedostatky</a:t>
            </a:r>
          </a:p>
          <a:p>
            <a:pPr lvl="1"/>
            <a:r>
              <a:rPr lang="cs-CZ" dirty="0" smtClean="0"/>
              <a:t>Nižší než očekávaná perioda pro některé počáteční hodnoty</a:t>
            </a:r>
          </a:p>
          <a:p>
            <a:pPr lvl="1"/>
            <a:r>
              <a:rPr lang="cs-CZ" dirty="0" smtClean="0"/>
              <a:t>Vygenerovaná čísla </a:t>
            </a:r>
            <a:r>
              <a:rPr lang="cs-CZ" dirty="0" smtClean="0"/>
              <a:t>mohou </a:t>
            </a:r>
            <a:r>
              <a:rPr lang="cs-CZ" dirty="0" smtClean="0"/>
              <a:t>být korelovaná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Nejpoužívanější PRNG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K</a:t>
            </a:r>
            <a:r>
              <a:rPr lang="cs-CZ" dirty="0" smtClean="0"/>
              <a:t>ongruenční generátor</a:t>
            </a:r>
            <a:r>
              <a:rPr lang="en-US" dirty="0"/>
              <a:t>y</a:t>
            </a:r>
            <a:r>
              <a:rPr lang="cs-CZ" dirty="0" smtClean="0"/>
              <a:t> </a:t>
            </a:r>
            <a:endParaRPr lang="en-US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cs-CZ" dirty="0" smtClean="0"/>
              <a:t>Lineární kongruenční generátor </a:t>
            </a:r>
            <a:r>
              <a:rPr lang="en-US" dirty="0" smtClean="0"/>
              <a:t>(</a:t>
            </a:r>
            <a:r>
              <a:rPr lang="cs-CZ" dirty="0" smtClean="0"/>
              <a:t>LCG</a:t>
            </a:r>
            <a:r>
              <a:rPr lang="en-US" dirty="0" smtClean="0"/>
              <a:t>)</a:t>
            </a:r>
            <a:endParaRPr lang="cs-CZ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cs-CZ" dirty="0" smtClean="0"/>
              <a:t>Kvadratický kongruenční generátor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cs-CZ" dirty="0" smtClean="0"/>
              <a:t>Kubický kongruenční generátor</a:t>
            </a:r>
          </a:p>
          <a:p>
            <a:pPr marL="514350" indent="-514350">
              <a:buNone/>
            </a:pPr>
            <a:r>
              <a:rPr lang="cs-CZ" dirty="0" smtClean="0"/>
              <a:t>2. Blum-Blum-</a:t>
            </a:r>
            <a:r>
              <a:rPr lang="cs-CZ" dirty="0" err="1" smtClean="0"/>
              <a:t>Shub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3. </a:t>
            </a:r>
            <a:r>
              <a:rPr lang="cs-CZ" dirty="0" err="1" smtClean="0"/>
              <a:t>Mersenne</a:t>
            </a:r>
            <a:r>
              <a:rPr lang="cs-CZ" dirty="0" smtClean="0"/>
              <a:t> </a:t>
            </a:r>
            <a:r>
              <a:rPr lang="cs-CZ" dirty="0" err="1" smtClean="0"/>
              <a:t>twister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4. Zpožděný </a:t>
            </a:r>
            <a:r>
              <a:rPr lang="cs-CZ" dirty="0" err="1" smtClean="0"/>
              <a:t>Fibonacciho</a:t>
            </a:r>
            <a:r>
              <a:rPr lang="cs-CZ" dirty="0" smtClean="0"/>
              <a:t> generátor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/>
          </a:p>
          <a:p>
            <a:pPr marL="514350" indent="-51435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3600" dirty="0" smtClean="0">
                <a:latin typeface="+mj-lt"/>
              </a:rPr>
              <a:t>Lineární kongruenční generátor </a:t>
            </a:r>
            <a:r>
              <a:rPr lang="en-US" sz="3600" dirty="0" smtClean="0">
                <a:latin typeface="+mj-lt"/>
              </a:rPr>
              <a:t>(</a:t>
            </a:r>
            <a:r>
              <a:rPr lang="cs-CZ" sz="3600" dirty="0" smtClean="0">
                <a:latin typeface="+mj-lt"/>
              </a:rPr>
              <a:t>LCG</a:t>
            </a:r>
            <a:r>
              <a:rPr lang="en-US" sz="3600" dirty="0" smtClean="0">
                <a:latin typeface="+mj-lt"/>
              </a:rPr>
              <a:t>)</a:t>
            </a:r>
            <a:r>
              <a:rPr lang="cs-CZ" sz="3600" dirty="0" smtClean="0">
                <a:latin typeface="+mj-lt"/>
              </a:rPr>
              <a:t/>
            </a:r>
            <a:br>
              <a:rPr lang="cs-CZ" sz="3600" dirty="0" smtClean="0">
                <a:latin typeface="+mj-lt"/>
              </a:rPr>
            </a:br>
            <a:endParaRPr lang="cs-CZ" sz="36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cs-CZ" dirty="0" smtClean="0"/>
              <a:t>eden z nejstarších a neznámějších PRNG</a:t>
            </a:r>
          </a:p>
          <a:p>
            <a:r>
              <a:rPr lang="cs-CZ" dirty="0" smtClean="0"/>
              <a:t>Definován rekurentním vztahem</a:t>
            </a:r>
          </a:p>
          <a:p>
            <a:pPr lvl="1">
              <a:buNone/>
            </a:pPr>
            <a:r>
              <a:rPr lang="cs-CZ" dirty="0"/>
              <a:t>	</a:t>
            </a:r>
            <a:r>
              <a:rPr lang="cs-CZ" b="1" dirty="0" err="1" smtClean="0"/>
              <a:t>X</a:t>
            </a:r>
            <a:r>
              <a:rPr lang="cs-CZ" b="1" baseline="-25000" dirty="0" err="1" smtClean="0"/>
              <a:t>n</a:t>
            </a:r>
            <a:r>
              <a:rPr lang="cs-CZ" b="1" baseline="-25000" dirty="0" smtClean="0"/>
              <a:t>+1</a:t>
            </a:r>
            <a:r>
              <a:rPr lang="cs-CZ" b="1" dirty="0" smtClean="0"/>
              <a:t> ≡ </a:t>
            </a:r>
            <a:r>
              <a:rPr lang="en-US" b="1" dirty="0" smtClean="0"/>
              <a:t>(</a:t>
            </a:r>
            <a:r>
              <a:rPr lang="en-US" b="1" dirty="0" err="1" smtClean="0"/>
              <a:t>aX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+ c)	(mod m)</a:t>
            </a:r>
            <a:endParaRPr lang="cs-CZ" b="1" dirty="0" smtClean="0"/>
          </a:p>
          <a:p>
            <a:pPr lvl="2">
              <a:buNone/>
            </a:pPr>
            <a:r>
              <a:rPr lang="cs-CZ" dirty="0"/>
              <a:t>	</a:t>
            </a:r>
            <a:endParaRPr lang="en-US" dirty="0" smtClean="0"/>
          </a:p>
          <a:p>
            <a:pPr lvl="2"/>
            <a:r>
              <a:rPr lang="cs-CZ" dirty="0"/>
              <a:t>0 &lt; </a:t>
            </a:r>
            <a:r>
              <a:rPr lang="cs-CZ" dirty="0" smtClean="0"/>
              <a:t>m	modulo</a:t>
            </a:r>
            <a:endParaRPr lang="cs-CZ" dirty="0"/>
          </a:p>
          <a:p>
            <a:pPr lvl="2"/>
            <a:r>
              <a:rPr lang="cs-CZ" dirty="0" smtClean="0"/>
              <a:t>0 ≤ </a:t>
            </a:r>
            <a:r>
              <a:rPr lang="cs-CZ" dirty="0"/>
              <a:t>a &lt; m </a:t>
            </a:r>
            <a:r>
              <a:rPr lang="en-US" dirty="0" smtClean="0"/>
              <a:t>	</a:t>
            </a:r>
            <a:r>
              <a:rPr lang="cs-CZ" dirty="0" smtClean="0"/>
              <a:t>multiplikátor</a:t>
            </a:r>
            <a:endParaRPr lang="cs-CZ" dirty="0"/>
          </a:p>
          <a:p>
            <a:pPr lvl="2"/>
            <a:r>
              <a:rPr lang="cs-CZ" dirty="0"/>
              <a:t>0 </a:t>
            </a:r>
            <a:r>
              <a:rPr lang="cs-CZ" dirty="0" smtClean="0"/>
              <a:t>≤ </a:t>
            </a:r>
            <a:r>
              <a:rPr lang="cs-CZ" dirty="0"/>
              <a:t>c &lt; m </a:t>
            </a:r>
            <a:r>
              <a:rPr lang="en-US" dirty="0" smtClean="0"/>
              <a:t>	</a:t>
            </a:r>
            <a:r>
              <a:rPr lang="cs-CZ" dirty="0" smtClean="0"/>
              <a:t>posunutí</a:t>
            </a:r>
            <a:endParaRPr lang="en-US" dirty="0" smtClean="0"/>
          </a:p>
          <a:p>
            <a:pPr lvl="2"/>
            <a:r>
              <a:rPr lang="cs-CZ" dirty="0"/>
              <a:t>0 </a:t>
            </a:r>
            <a:r>
              <a:rPr lang="cs-CZ" dirty="0" smtClean="0"/>
              <a:t>≤ </a:t>
            </a:r>
            <a:r>
              <a:rPr lang="cs-CZ" dirty="0"/>
              <a:t>X</a:t>
            </a:r>
            <a:r>
              <a:rPr lang="cs-CZ" baseline="-25000" dirty="0"/>
              <a:t>0</a:t>
            </a:r>
            <a:r>
              <a:rPr lang="cs-CZ" dirty="0"/>
              <a:t> &lt; m </a:t>
            </a:r>
            <a:r>
              <a:rPr lang="en-US" dirty="0" smtClean="0"/>
              <a:t>	</a:t>
            </a:r>
            <a:r>
              <a:rPr lang="cs-CZ" dirty="0" err="1" smtClean="0"/>
              <a:t>seed</a:t>
            </a:r>
            <a:endParaRPr lang="en-US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LCG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Periodický</a:t>
            </a:r>
          </a:p>
          <a:p>
            <a:pPr lvl="1"/>
            <a:r>
              <a:rPr lang="cs-CZ" dirty="0" smtClean="0"/>
              <a:t>Délka periody maximálně </a:t>
            </a:r>
            <a:r>
              <a:rPr lang="cs-CZ" i="1" dirty="0" smtClean="0"/>
              <a:t>m</a:t>
            </a:r>
          </a:p>
          <a:p>
            <a:pPr lvl="1"/>
            <a:r>
              <a:rPr lang="cs-CZ" dirty="0" smtClean="0"/>
              <a:t>Vysoká senzitivita na volbě parametrů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parametrů LCG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Lineární kongruenční generátor s parametry </a:t>
            </a:r>
            <a:r>
              <a:rPr lang="cs-CZ" i="1" dirty="0" smtClean="0"/>
              <a:t>X</a:t>
            </a:r>
            <a:r>
              <a:rPr lang="cs-CZ" i="1" baseline="-25000" dirty="0" smtClean="0"/>
              <a:t>0</a:t>
            </a:r>
            <a:r>
              <a:rPr lang="cs-CZ" i="1" dirty="0" smtClean="0"/>
              <a:t>, a, c </a:t>
            </a:r>
            <a:r>
              <a:rPr lang="cs-CZ" dirty="0" smtClean="0"/>
              <a:t>a </a:t>
            </a:r>
            <a:r>
              <a:rPr lang="cs-CZ" i="1" dirty="0" smtClean="0"/>
              <a:t>m</a:t>
            </a:r>
            <a:r>
              <a:rPr lang="cs-CZ" dirty="0" smtClean="0"/>
              <a:t> má periodu délky </a:t>
            </a:r>
            <a:r>
              <a:rPr lang="cs-CZ" i="1" dirty="0" smtClean="0"/>
              <a:t>m</a:t>
            </a:r>
            <a:r>
              <a:rPr lang="cs-CZ" dirty="0" smtClean="0"/>
              <a:t> právě tehdy, když</a:t>
            </a:r>
          </a:p>
          <a:p>
            <a:pPr lvl="1"/>
            <a:r>
              <a:rPr lang="cs-CZ" i="1" dirty="0" smtClean="0"/>
              <a:t>c</a:t>
            </a:r>
            <a:r>
              <a:rPr lang="cs-CZ" dirty="0" smtClean="0"/>
              <a:t> a </a:t>
            </a:r>
            <a:r>
              <a:rPr lang="cs-CZ" i="1" dirty="0" smtClean="0"/>
              <a:t>m</a:t>
            </a:r>
            <a:r>
              <a:rPr lang="cs-CZ" dirty="0" smtClean="0"/>
              <a:t> jsou nesoudělné</a:t>
            </a:r>
          </a:p>
          <a:p>
            <a:pPr lvl="1"/>
            <a:r>
              <a:rPr lang="cs-CZ" i="1" dirty="0" smtClean="0"/>
              <a:t>a-1</a:t>
            </a:r>
            <a:r>
              <a:rPr lang="cs-CZ" dirty="0" smtClean="0"/>
              <a:t> je násobkem každého prvočísla, které dělí </a:t>
            </a:r>
            <a:r>
              <a:rPr lang="cs-CZ" i="1" dirty="0" smtClean="0"/>
              <a:t>m</a:t>
            </a:r>
          </a:p>
          <a:p>
            <a:pPr lvl="1"/>
            <a:r>
              <a:rPr lang="cs-CZ" i="1" dirty="0" smtClean="0"/>
              <a:t>a-1 </a:t>
            </a:r>
            <a:r>
              <a:rPr lang="cs-CZ" dirty="0" smtClean="0"/>
              <a:t>je násobkem 4, pokud je i </a:t>
            </a:r>
            <a:r>
              <a:rPr lang="cs-CZ" i="1" dirty="0" smtClean="0"/>
              <a:t>m</a:t>
            </a:r>
            <a:r>
              <a:rPr lang="cs-CZ" dirty="0" smtClean="0"/>
              <a:t> násobkem 4.</a:t>
            </a:r>
          </a:p>
          <a:p>
            <a:pPr lvl="1"/>
            <a:endParaRPr lang="cs-CZ" i="1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Implementace</a:t>
            </a:r>
            <a:r>
              <a:rPr lang="en-US" dirty="0" smtClean="0"/>
              <a:t> LCG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71472" y="2357430"/>
          <a:ext cx="8229600" cy="292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/>
                <a:gridCol w="1645920"/>
                <a:gridCol w="1645920"/>
                <a:gridCol w="1645920"/>
              </a:tblGrid>
              <a:tr h="487563">
                <a:tc>
                  <a:txBody>
                    <a:bodyPr/>
                    <a:lstStyle/>
                    <a:p>
                      <a:r>
                        <a:rPr lang="cs-CZ" dirty="0" smtClean="0"/>
                        <a:t>Zdroj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</a:tr>
              <a:tr h="487563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Borland C/C++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r>
                        <a:rPr lang="cs-CZ" baseline="30000" dirty="0" smtClean="0"/>
                        <a:t>32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22 695 477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487563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glibc</a:t>
                      </a:r>
                      <a:r>
                        <a:rPr lang="cs-CZ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(GCC)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1 103 515 245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12 345</a:t>
                      </a:r>
                      <a:endParaRPr lang="cs-CZ" dirty="0"/>
                    </a:p>
                  </a:txBody>
                  <a:tcPr/>
                </a:tc>
              </a:tr>
              <a:tr h="487563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Borland </a:t>
                      </a:r>
                      <a:r>
                        <a:rPr lang="cs-CZ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Delphi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134 775 813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487563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Visual C++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214 013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2 531 011</a:t>
                      </a:r>
                      <a:endParaRPr lang="cs-CZ" dirty="0"/>
                    </a:p>
                  </a:txBody>
                  <a:tcPr/>
                </a:tc>
              </a:tr>
              <a:tr h="487563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 API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Random Class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48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25 214 903 917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Definovaný vztahem 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b="1" dirty="0" err="1" smtClean="0"/>
              <a:t>X</a:t>
            </a:r>
            <a:r>
              <a:rPr lang="cs-CZ" b="1" baseline="-25000" dirty="0" err="1" smtClean="0"/>
              <a:t>n</a:t>
            </a:r>
            <a:r>
              <a:rPr lang="cs-CZ" b="1" baseline="-25000" dirty="0" smtClean="0"/>
              <a:t>+1</a:t>
            </a:r>
            <a:r>
              <a:rPr lang="cs-CZ" b="1" dirty="0" smtClean="0"/>
              <a:t> = 65539*</a:t>
            </a:r>
            <a:r>
              <a:rPr lang="cs-CZ" b="1" dirty="0" err="1" smtClean="0"/>
              <a:t>Xn</a:t>
            </a:r>
            <a:r>
              <a:rPr lang="cs-CZ" b="1" dirty="0" smtClean="0"/>
              <a:t>	</a:t>
            </a:r>
            <a:r>
              <a:rPr lang="en-US" b="1" dirty="0" smtClean="0"/>
              <a:t>(mod 2</a:t>
            </a:r>
            <a:r>
              <a:rPr lang="en-US" b="1" baseline="30000" dirty="0" smtClean="0"/>
              <a:t>31</a:t>
            </a:r>
            <a:r>
              <a:rPr lang="en-US" b="1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Vysoká </a:t>
            </a:r>
            <a:r>
              <a:rPr lang="cs-CZ" sz="3200" dirty="0" smtClean="0"/>
              <a:t>senzitivita LCG na volbě parametrů</a:t>
            </a:r>
            <a:endParaRPr lang="en-US" sz="3200" dirty="0" smtClean="0"/>
          </a:p>
          <a:p>
            <a:r>
              <a:rPr lang="cs-CZ" dirty="0" smtClean="0"/>
              <a:t>Hojně </a:t>
            </a:r>
            <a:r>
              <a:rPr lang="cs-CZ" dirty="0" smtClean="0"/>
              <a:t>používaný v 60. a 70. letech </a:t>
            </a:r>
            <a:r>
              <a:rPr lang="en-US" dirty="0" smtClean="0"/>
              <a:t>pro Monte Carlo </a:t>
            </a:r>
            <a:r>
              <a:rPr lang="en-US" dirty="0" err="1" smtClean="0"/>
              <a:t>simulace</a:t>
            </a:r>
            <a:endParaRPr lang="cs-CZ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RANDU</a:t>
            </a:r>
            <a:endParaRPr lang="cs-CZ" dirty="0"/>
          </a:p>
        </p:txBody>
      </p:sp>
      <p:pic>
        <p:nvPicPr>
          <p:cNvPr id="4" name="Zástupný symbol pro obsah 3" descr="Rand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324" y="1600200"/>
            <a:ext cx="821735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náhodných čísel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Osnova</a:t>
            </a:r>
          </a:p>
          <a:p>
            <a:pPr lvl="1"/>
            <a:r>
              <a:rPr lang="cs-CZ" dirty="0" smtClean="0"/>
              <a:t>Motivace</a:t>
            </a:r>
          </a:p>
          <a:p>
            <a:pPr lvl="1"/>
            <a:r>
              <a:rPr lang="cs-CZ" dirty="0" smtClean="0"/>
              <a:t>Druhy generátorů náhodných čísel</a:t>
            </a:r>
          </a:p>
          <a:p>
            <a:pPr lvl="1"/>
            <a:r>
              <a:rPr lang="cs-CZ" dirty="0" smtClean="0"/>
              <a:t>Testování generátorů náhodných čísel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Mřížková struktura LCG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cs-CZ" sz="2800" i="1" dirty="0" smtClean="0"/>
              <a:t>Věta</a:t>
            </a:r>
            <a:r>
              <a:rPr lang="cs-CZ" sz="2800" dirty="0" smtClean="0"/>
              <a:t>: Buď c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,c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,…,</a:t>
            </a:r>
            <a:r>
              <a:rPr lang="cs-CZ" sz="2800" dirty="0" err="1" smtClean="0"/>
              <a:t>c</a:t>
            </a:r>
            <a:r>
              <a:rPr lang="cs-CZ" sz="2800" baseline="-25000" dirty="0" err="1" smtClean="0"/>
              <a:t>n</a:t>
            </a:r>
            <a:r>
              <a:rPr lang="cs-CZ" sz="2800" dirty="0" smtClean="0"/>
              <a:t> libovolná celá čísla taková, že</a:t>
            </a:r>
          </a:p>
          <a:p>
            <a:pPr lvl="1">
              <a:buNone/>
            </a:pPr>
            <a:r>
              <a:rPr lang="cs-CZ" dirty="0" smtClean="0"/>
              <a:t>	c</a:t>
            </a:r>
            <a:r>
              <a:rPr lang="cs-CZ" baseline="-25000" dirty="0" smtClean="0"/>
              <a:t>1</a:t>
            </a:r>
            <a:r>
              <a:rPr lang="cs-CZ" dirty="0" smtClean="0"/>
              <a:t> + c</a:t>
            </a:r>
            <a:r>
              <a:rPr lang="cs-CZ" baseline="-25000" dirty="0" smtClean="0"/>
              <a:t>2</a:t>
            </a:r>
            <a:r>
              <a:rPr lang="cs-CZ" dirty="0" smtClean="0"/>
              <a:t>a + c</a:t>
            </a:r>
            <a:r>
              <a:rPr lang="cs-CZ" baseline="-25000" dirty="0" smtClean="0"/>
              <a:t>3</a:t>
            </a:r>
            <a:r>
              <a:rPr lang="cs-CZ" dirty="0" smtClean="0"/>
              <a:t>a</a:t>
            </a:r>
            <a:r>
              <a:rPr lang="cs-CZ" baseline="30000" dirty="0" smtClean="0"/>
              <a:t>2</a:t>
            </a:r>
            <a:r>
              <a:rPr lang="cs-CZ" dirty="0" smtClean="0"/>
              <a:t> + … +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err="1" smtClean="0"/>
              <a:t>a</a:t>
            </a:r>
            <a:r>
              <a:rPr lang="cs-CZ" baseline="30000" dirty="0" err="1" smtClean="0"/>
              <a:t>n</a:t>
            </a:r>
            <a:r>
              <a:rPr lang="cs-CZ" baseline="30000" dirty="0" smtClean="0"/>
              <a:t>-1</a:t>
            </a:r>
            <a:r>
              <a:rPr lang="cs-CZ" dirty="0" smtClean="0"/>
              <a:t> ≡ 0	</a:t>
            </a:r>
            <a:r>
              <a:rPr lang="en-US" dirty="0" smtClean="0"/>
              <a:t>(</a:t>
            </a:r>
            <a:r>
              <a:rPr lang="cs-CZ" dirty="0" err="1" smtClean="0"/>
              <a:t>mod</a:t>
            </a:r>
            <a:r>
              <a:rPr lang="cs-CZ" dirty="0" smtClean="0"/>
              <a:t> m</a:t>
            </a:r>
            <a:r>
              <a:rPr lang="en-US" dirty="0" smtClean="0"/>
              <a:t>)</a:t>
            </a:r>
            <a:endParaRPr lang="cs-CZ" dirty="0" smtClean="0"/>
          </a:p>
          <a:p>
            <a:pPr lvl="1">
              <a:buNone/>
            </a:pPr>
            <a:r>
              <a:rPr lang="cs-CZ" dirty="0"/>
              <a:t>p</a:t>
            </a:r>
            <a:r>
              <a:rPr lang="cs-CZ" dirty="0" smtClean="0"/>
              <a:t>otom všechny body </a:t>
            </a:r>
            <a:r>
              <a:rPr lang="el-GR" dirty="0" smtClean="0"/>
              <a:t>π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el-GR" dirty="0" smtClean="0"/>
              <a:t>π</a:t>
            </a:r>
            <a:r>
              <a:rPr lang="cs-CZ" baseline="-25000" dirty="0" smtClean="0"/>
              <a:t>2</a:t>
            </a:r>
            <a:r>
              <a:rPr lang="cs-CZ" dirty="0" smtClean="0"/>
              <a:t>, … leží v množině</a:t>
            </a:r>
          </a:p>
          <a:p>
            <a:pPr lvl="1">
              <a:buNone/>
            </a:pPr>
            <a:r>
              <a:rPr lang="cs-CZ" dirty="0" smtClean="0"/>
              <a:t>rovnoběžných </a:t>
            </a:r>
            <a:r>
              <a:rPr lang="cs-CZ" dirty="0" err="1" smtClean="0"/>
              <a:t>nadrovin</a:t>
            </a:r>
            <a:r>
              <a:rPr lang="cs-CZ" dirty="0" smtClean="0"/>
              <a:t> definovaných rovnicemi</a:t>
            </a:r>
          </a:p>
          <a:p>
            <a:pPr lvl="1">
              <a:buNone/>
            </a:pPr>
            <a:r>
              <a:rPr lang="cs-CZ" dirty="0"/>
              <a:t>	</a:t>
            </a:r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r>
              <a:rPr lang="cs-CZ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 + c</a:t>
            </a:r>
            <a:r>
              <a:rPr lang="cs-CZ" baseline="-25000" dirty="0" smtClean="0"/>
              <a:t>2</a:t>
            </a:r>
            <a:r>
              <a:rPr lang="cs-CZ" dirty="0" smtClean="0"/>
              <a:t>x</a:t>
            </a:r>
            <a:r>
              <a:rPr lang="cs-CZ" baseline="-25000" dirty="0" smtClean="0"/>
              <a:t>2</a:t>
            </a:r>
            <a:r>
              <a:rPr lang="cs-CZ" dirty="0" smtClean="0"/>
              <a:t> + … +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err="1" smtClean="0"/>
              <a:t>x</a:t>
            </a:r>
            <a:r>
              <a:rPr lang="cs-CZ" baseline="-25000" dirty="0" err="1" smtClean="0"/>
              <a:t>n</a:t>
            </a:r>
            <a:r>
              <a:rPr lang="cs-CZ" dirty="0" smtClean="0"/>
              <a:t> = 0, ±1, ±2,…  .</a:t>
            </a:r>
          </a:p>
          <a:p>
            <a:pPr lvl="1">
              <a:buNone/>
            </a:pPr>
            <a:r>
              <a:rPr lang="cs-CZ" dirty="0" smtClean="0"/>
              <a:t>A těchto rovin je nejvýše</a:t>
            </a:r>
          </a:p>
          <a:p>
            <a:pPr lvl="1">
              <a:buNone/>
            </a:pPr>
            <a:r>
              <a:rPr lang="cs-CZ" dirty="0" smtClean="0"/>
              <a:t>	Ic</a:t>
            </a:r>
            <a:r>
              <a:rPr lang="cs-CZ" baseline="-25000" dirty="0" smtClean="0"/>
              <a:t>1</a:t>
            </a:r>
            <a:r>
              <a:rPr lang="cs-CZ" dirty="0" smtClean="0"/>
              <a:t>I + Ic</a:t>
            </a:r>
            <a:r>
              <a:rPr lang="cs-CZ" baseline="-25000" dirty="0" smtClean="0"/>
              <a:t>2</a:t>
            </a:r>
            <a:r>
              <a:rPr lang="cs-CZ" dirty="0" smtClean="0"/>
              <a:t>I + … + </a:t>
            </a:r>
            <a:r>
              <a:rPr lang="cs-CZ" dirty="0" err="1" smtClean="0"/>
              <a:t>Ic</a:t>
            </a:r>
            <a:r>
              <a:rPr lang="cs-CZ" baseline="-25000" dirty="0" err="1" smtClean="0"/>
              <a:t>n</a:t>
            </a:r>
            <a:r>
              <a:rPr lang="cs-CZ" dirty="0" err="1" smtClean="0"/>
              <a:t>I</a:t>
            </a:r>
            <a:r>
              <a:rPr lang="cs-CZ" dirty="0"/>
              <a:t>	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A vždy existuje volba </a:t>
            </a:r>
            <a:r>
              <a:rPr lang="cs-CZ" dirty="0"/>
              <a:t>c</a:t>
            </a:r>
            <a:r>
              <a:rPr lang="cs-CZ" baseline="-25000" dirty="0"/>
              <a:t>1</a:t>
            </a:r>
            <a:r>
              <a:rPr lang="cs-CZ" dirty="0"/>
              <a:t>,c</a:t>
            </a:r>
            <a:r>
              <a:rPr lang="cs-CZ" baseline="-25000" dirty="0"/>
              <a:t>2</a:t>
            </a:r>
            <a:r>
              <a:rPr lang="cs-CZ" dirty="0"/>
              <a:t>,…,</a:t>
            </a:r>
            <a:r>
              <a:rPr lang="cs-CZ" dirty="0" err="1"/>
              <a:t>c</a:t>
            </a:r>
            <a:r>
              <a:rPr lang="cs-CZ" baseline="-25000" dirty="0" err="1"/>
              <a:t>n</a:t>
            </a:r>
            <a:r>
              <a:rPr lang="cs-CZ" dirty="0"/>
              <a:t> </a:t>
            </a:r>
            <a:r>
              <a:rPr lang="cs-CZ" dirty="0" smtClean="0"/>
              <a:t>taková, že všechny</a:t>
            </a:r>
          </a:p>
          <a:p>
            <a:pPr lvl="1">
              <a:buNone/>
            </a:pPr>
            <a:r>
              <a:rPr lang="cs-CZ" dirty="0" smtClean="0"/>
              <a:t>body </a:t>
            </a:r>
            <a:r>
              <a:rPr lang="el-GR" dirty="0" smtClean="0"/>
              <a:t>π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el-GR" dirty="0" smtClean="0"/>
              <a:t>π</a:t>
            </a:r>
            <a:r>
              <a:rPr lang="cs-CZ" baseline="-25000" dirty="0" smtClean="0"/>
              <a:t>2</a:t>
            </a:r>
            <a:r>
              <a:rPr lang="cs-CZ" dirty="0" smtClean="0"/>
              <a:t>, … padnou do méně než </a:t>
            </a:r>
            <a:r>
              <a:rPr lang="en-US" dirty="0" smtClean="0"/>
              <a:t>(</a:t>
            </a:r>
            <a:r>
              <a:rPr lang="en-US" dirty="0" err="1" smtClean="0"/>
              <a:t>n!m</a:t>
            </a:r>
            <a:r>
              <a:rPr lang="en-US" dirty="0" smtClean="0"/>
              <a:t>)</a:t>
            </a:r>
            <a:r>
              <a:rPr lang="en-US" baseline="30000" dirty="0" smtClean="0"/>
              <a:t>1/n </a:t>
            </a:r>
            <a:r>
              <a:rPr lang="en-US" dirty="0" smtClean="0"/>
              <a:t> </a:t>
            </a:r>
            <a:r>
              <a:rPr lang="cs-CZ" dirty="0" smtClean="0"/>
              <a:t>nad</a:t>
            </a:r>
            <a:r>
              <a:rPr lang="en-US" dirty="0" err="1" smtClean="0"/>
              <a:t>rovin</a:t>
            </a:r>
            <a:r>
              <a:rPr lang="en-US" dirty="0" smtClean="0"/>
              <a:t>.</a:t>
            </a:r>
            <a:endParaRPr lang="cs-CZ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Horní mez pro počet </a:t>
            </a:r>
            <a:r>
              <a:rPr lang="cs-CZ" dirty="0" err="1" smtClean="0"/>
              <a:t>nadrovin</a:t>
            </a:r>
            <a:r>
              <a:rPr lang="cs-CZ" dirty="0" smtClean="0"/>
              <a:t> obsahujících všechny n-</a:t>
            </a:r>
            <a:r>
              <a:rPr lang="cs-CZ" dirty="0" err="1" smtClean="0"/>
              <a:t>tice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312693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00132"/>
                <a:gridCol w="1000132"/>
                <a:gridCol w="857256"/>
                <a:gridCol w="857256"/>
                <a:gridCol w="857256"/>
                <a:gridCol w="914368"/>
                <a:gridCol w="914400"/>
                <a:gridCol w="914400"/>
                <a:gridCol w="914400"/>
              </a:tblGrid>
              <a:tr h="44495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=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=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= 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=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= 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= 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= 10</a:t>
                      </a:r>
                      <a:endParaRPr lang="cs-CZ" dirty="0"/>
                    </a:p>
                  </a:txBody>
                  <a:tcPr/>
                </a:tc>
              </a:tr>
              <a:tr h="444955">
                <a:tc>
                  <a:txBody>
                    <a:bodyPr/>
                    <a:lstStyle/>
                    <a:p>
                      <a:r>
                        <a:rPr lang="en-US" dirty="0" smtClean="0"/>
                        <a:t>m = 2</a:t>
                      </a:r>
                      <a:r>
                        <a:rPr lang="en-US" baseline="30000" dirty="0" smtClean="0"/>
                        <a:t>16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35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13</a:t>
                      </a:r>
                      <a:endParaRPr lang="cs-CZ" sz="2400" b="1" dirty="0"/>
                    </a:p>
                  </a:txBody>
                  <a:tcPr/>
                </a:tc>
              </a:tr>
              <a:tr h="444955">
                <a:tc>
                  <a:txBody>
                    <a:bodyPr/>
                    <a:lstStyle/>
                    <a:p>
                      <a:r>
                        <a:rPr lang="en-US" dirty="0" smtClean="0"/>
                        <a:t>m = 2</a:t>
                      </a:r>
                      <a:r>
                        <a:rPr lang="en-US" baseline="30000" dirty="0" smtClean="0"/>
                        <a:t>24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cs-CZ" dirty="0"/>
                    </a:p>
                  </a:txBody>
                  <a:tcPr/>
                </a:tc>
              </a:tr>
              <a:tr h="444955">
                <a:tc>
                  <a:txBody>
                    <a:bodyPr/>
                    <a:lstStyle/>
                    <a:p>
                      <a:r>
                        <a:rPr lang="en-US" dirty="0" smtClean="0"/>
                        <a:t>m = 2</a:t>
                      </a:r>
                      <a:r>
                        <a:rPr lang="en-US" baseline="30000" dirty="0" smtClean="0"/>
                        <a:t>32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2 953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41</a:t>
                      </a:r>
                      <a:endParaRPr lang="cs-CZ" sz="1800" b="0" dirty="0"/>
                    </a:p>
                  </a:txBody>
                  <a:tcPr/>
                </a:tc>
              </a:tr>
              <a:tr h="444955">
                <a:tc>
                  <a:txBody>
                    <a:bodyPr/>
                    <a:lstStyle/>
                    <a:p>
                      <a:r>
                        <a:rPr lang="en-US" dirty="0" smtClean="0"/>
                        <a:t>m = 2</a:t>
                      </a:r>
                      <a:r>
                        <a:rPr lang="en-US" baseline="30000" dirty="0" smtClean="0"/>
                        <a:t>35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5 907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cs-CZ" dirty="0"/>
                    </a:p>
                  </a:txBody>
                  <a:tcPr/>
                </a:tc>
              </a:tr>
              <a:tr h="444955">
                <a:tc>
                  <a:txBody>
                    <a:bodyPr/>
                    <a:lstStyle/>
                    <a:p>
                      <a:r>
                        <a:rPr lang="en-US" dirty="0" smtClean="0"/>
                        <a:t>m = 2</a:t>
                      </a:r>
                      <a:r>
                        <a:rPr lang="en-US" baseline="30000" dirty="0" smtClean="0"/>
                        <a:t>36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7 442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1 133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cs-CZ" dirty="0"/>
                    </a:p>
                  </a:txBody>
                  <a:tcPr/>
                </a:tc>
              </a:tr>
              <a:tr h="444955">
                <a:tc>
                  <a:txBody>
                    <a:bodyPr/>
                    <a:lstStyle/>
                    <a:p>
                      <a:r>
                        <a:rPr lang="en-US" dirty="0" smtClean="0"/>
                        <a:t>m = 2</a:t>
                      </a:r>
                      <a:r>
                        <a:rPr lang="en-US" baseline="30000" dirty="0" smtClean="0"/>
                        <a:t>48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119 086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9 065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2 021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Mřížková struktura LCG</a:t>
            </a:r>
            <a:endParaRPr lang="cs-CZ" sz="4000" dirty="0"/>
          </a:p>
        </p:txBody>
      </p:sp>
      <p:pic>
        <p:nvPicPr>
          <p:cNvPr id="16" name="Zástupný symbol pro obsah 15" descr="LCG_3(1021,33,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832" r="6961"/>
          <a:stretch>
            <a:fillRect/>
          </a:stretch>
        </p:blipFill>
        <p:spPr>
          <a:xfrm>
            <a:off x="1428728" y="3857628"/>
            <a:ext cx="642942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Zástupný symbol pro obsah 14" descr="LCG_2(1021,19,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8315" r="7874"/>
          <a:stretch>
            <a:fillRect/>
          </a:stretch>
        </p:blipFill>
        <p:spPr>
          <a:xfrm>
            <a:off x="1428728" y="1571612"/>
            <a:ext cx="642942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Mřížková struktura LCG</a:t>
            </a:r>
            <a:endParaRPr lang="cs-CZ" sz="4000" dirty="0"/>
          </a:p>
        </p:txBody>
      </p:sp>
      <p:pic>
        <p:nvPicPr>
          <p:cNvPr id="16" name="Zástupný symbol pro obsah 15" descr="LCG_1(1021,19,1)3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286" r="5123" b="6249"/>
          <a:stretch>
            <a:fillRect/>
          </a:stretch>
        </p:blipFill>
        <p:spPr>
          <a:xfrm>
            <a:off x="1000100" y="4000504"/>
            <a:ext cx="6786610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Zástupný symbol pro obsah 11" descr="LCG_4(8091,884,1)3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446" r="5949" b="2941"/>
          <a:stretch>
            <a:fillRect/>
          </a:stretch>
        </p:blipFill>
        <p:spPr>
          <a:xfrm>
            <a:off x="1000100" y="1428750"/>
            <a:ext cx="6786610" cy="235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Mřížková struktura LCG</a:t>
            </a:r>
            <a:endParaRPr lang="cs-CZ" sz="4000" dirty="0"/>
          </a:p>
        </p:txBody>
      </p:sp>
      <p:pic>
        <p:nvPicPr>
          <p:cNvPr id="5" name="Zástupný symbol pro obsah 4" descr="bild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01006"/>
            <a:ext cx="4038600" cy="392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ástupný symbol pro obsah 7" descr="bild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01006"/>
            <a:ext cx="4038600" cy="392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 LCG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Snaha zbavit se mřížkové struktury LCG</a:t>
            </a:r>
          </a:p>
          <a:p>
            <a:pPr lvl="1"/>
            <a:r>
              <a:rPr lang="cs-CZ" dirty="0" smtClean="0"/>
              <a:t>Skládání dvou LCG pomocí nekonečných slov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Thue</a:t>
            </a:r>
            <a:r>
              <a:rPr lang="cs-CZ" sz="4000" dirty="0" smtClean="0"/>
              <a:t>-</a:t>
            </a:r>
            <a:r>
              <a:rPr lang="cs-CZ" sz="4000" dirty="0" err="1" smtClean="0"/>
              <a:t>Morseovo</a:t>
            </a:r>
            <a:r>
              <a:rPr lang="cs-CZ" sz="4000" dirty="0" smtClean="0"/>
              <a:t> slovo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Variables</a:t>
            </a:r>
            <a:r>
              <a:rPr lang="cs-CZ" b="1" dirty="0" smtClean="0"/>
              <a:t>	</a:t>
            </a:r>
            <a:r>
              <a:rPr lang="en-US" dirty="0" smtClean="0"/>
              <a:t> 0 </a:t>
            </a:r>
            <a:r>
              <a:rPr lang="cs-CZ" dirty="0" smtClean="0"/>
              <a:t>	</a:t>
            </a:r>
            <a:r>
              <a:rPr lang="en-US" dirty="0" smtClean="0"/>
              <a:t>1</a:t>
            </a:r>
            <a:endParaRPr lang="cs-CZ" dirty="0" smtClean="0"/>
          </a:p>
          <a:p>
            <a:r>
              <a:rPr lang="cs-CZ" b="1" dirty="0" smtClean="0"/>
              <a:t>S</a:t>
            </a:r>
            <a:r>
              <a:rPr lang="en-US" b="1" dirty="0" smtClean="0"/>
              <a:t>tart</a:t>
            </a:r>
            <a:r>
              <a:rPr lang="en-US" dirty="0" smtClean="0"/>
              <a:t> </a:t>
            </a:r>
            <a:r>
              <a:rPr lang="cs-CZ" dirty="0" smtClean="0"/>
              <a:t>		 </a:t>
            </a:r>
            <a:r>
              <a:rPr lang="en-US" dirty="0" smtClean="0"/>
              <a:t>0 </a:t>
            </a:r>
            <a:endParaRPr lang="cs-CZ" dirty="0" smtClean="0"/>
          </a:p>
          <a:p>
            <a:r>
              <a:rPr lang="cs-CZ" b="1" dirty="0"/>
              <a:t>R</a:t>
            </a:r>
            <a:r>
              <a:rPr lang="en-US" b="1" dirty="0" err="1" smtClean="0"/>
              <a:t>ules</a:t>
            </a:r>
            <a:r>
              <a:rPr lang="en-US" dirty="0" smtClean="0"/>
              <a:t> </a:t>
            </a:r>
            <a:r>
              <a:rPr lang="cs-CZ" dirty="0" smtClean="0"/>
              <a:t>		 </a:t>
            </a:r>
            <a:r>
              <a:rPr lang="en-US" dirty="0" smtClean="0"/>
              <a:t>(0 → 01), (1 → 10)</a:t>
            </a:r>
            <a:endParaRPr lang="cs-CZ" dirty="0" smtClean="0"/>
          </a:p>
          <a:p>
            <a:pPr lvl="1"/>
            <a:endParaRPr lang="cs-CZ" dirty="0" smtClean="0"/>
          </a:p>
          <a:p>
            <a:pPr lvl="2"/>
            <a:r>
              <a:rPr lang="cs-CZ" dirty="0" smtClean="0"/>
              <a:t>T</a:t>
            </a:r>
            <a:r>
              <a:rPr lang="cs-CZ" baseline="-25000" dirty="0" smtClean="0"/>
              <a:t>0</a:t>
            </a:r>
            <a:r>
              <a:rPr lang="cs-CZ" dirty="0" smtClean="0"/>
              <a:t> = 0</a:t>
            </a:r>
          </a:p>
          <a:p>
            <a:pPr lvl="2"/>
            <a:r>
              <a:rPr lang="cs-CZ" dirty="0" smtClean="0"/>
              <a:t>T</a:t>
            </a:r>
            <a:r>
              <a:rPr lang="cs-CZ" baseline="-25000" dirty="0" smtClean="0"/>
              <a:t>1</a:t>
            </a:r>
            <a:r>
              <a:rPr lang="cs-CZ" dirty="0" smtClean="0"/>
              <a:t> = 01</a:t>
            </a:r>
          </a:p>
          <a:p>
            <a:pPr lvl="2"/>
            <a:r>
              <a:rPr lang="cs-CZ" dirty="0" smtClean="0"/>
              <a:t>T</a:t>
            </a:r>
            <a:r>
              <a:rPr lang="cs-CZ" baseline="-25000" dirty="0" smtClean="0"/>
              <a:t>2</a:t>
            </a:r>
            <a:r>
              <a:rPr lang="cs-CZ" dirty="0" smtClean="0"/>
              <a:t> = 0110</a:t>
            </a:r>
          </a:p>
          <a:p>
            <a:pPr lvl="2"/>
            <a:r>
              <a:rPr lang="cs-CZ" dirty="0" smtClean="0"/>
              <a:t>T</a:t>
            </a:r>
            <a:r>
              <a:rPr lang="cs-CZ" baseline="-25000" dirty="0" smtClean="0"/>
              <a:t>3</a:t>
            </a:r>
            <a:r>
              <a:rPr lang="cs-CZ" dirty="0" smtClean="0"/>
              <a:t> = 01101001</a:t>
            </a:r>
          </a:p>
          <a:p>
            <a:pPr lvl="2"/>
            <a:r>
              <a:rPr lang="cs-CZ" dirty="0" smtClean="0"/>
              <a:t>T</a:t>
            </a:r>
            <a:r>
              <a:rPr lang="cs-CZ" baseline="-25000" dirty="0" smtClean="0"/>
              <a:t>4</a:t>
            </a:r>
            <a:r>
              <a:rPr lang="cs-CZ" dirty="0" smtClean="0"/>
              <a:t> = 0110100110010110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Thue</a:t>
            </a:r>
            <a:r>
              <a:rPr lang="cs-CZ" sz="4000" dirty="0" smtClean="0"/>
              <a:t>-</a:t>
            </a:r>
            <a:r>
              <a:rPr lang="cs-CZ" sz="4000" dirty="0" err="1" smtClean="0"/>
              <a:t>Morseovo</a:t>
            </a:r>
            <a:r>
              <a:rPr lang="cs-CZ" sz="4000" dirty="0" smtClean="0"/>
              <a:t> slovo</a:t>
            </a:r>
            <a:endParaRPr lang="cs-CZ" sz="4000" dirty="0"/>
          </a:p>
        </p:txBody>
      </p:sp>
      <p:pic>
        <p:nvPicPr>
          <p:cNvPr id="4" name="Zástupný symbol pro obsah 3" descr="Obrázek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886" r="2794" b="2048"/>
          <a:stretch>
            <a:fillRect/>
          </a:stretch>
        </p:blipFill>
        <p:spPr>
          <a:xfrm>
            <a:off x="500034" y="1714488"/>
            <a:ext cx="8215370" cy="4143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Thue</a:t>
            </a:r>
            <a:r>
              <a:rPr lang="cs-CZ" dirty="0" smtClean="0"/>
              <a:t>-</a:t>
            </a:r>
            <a:r>
              <a:rPr lang="cs-CZ" dirty="0" err="1" smtClean="0"/>
              <a:t>Morseovo</a:t>
            </a:r>
            <a:r>
              <a:rPr lang="cs-CZ" dirty="0" smtClean="0"/>
              <a:t> slovo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429" t="7812" r="3674" b="12500"/>
          <a:stretch>
            <a:fillRect/>
          </a:stretch>
        </p:blipFill>
        <p:spPr bwMode="auto">
          <a:xfrm>
            <a:off x="571472" y="1714488"/>
            <a:ext cx="8001056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Fibanacciho</a:t>
            </a:r>
            <a:r>
              <a:rPr lang="cs-CZ" dirty="0" smtClean="0"/>
              <a:t> slovo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/>
              <a:t>Buďte S</a:t>
            </a:r>
            <a:r>
              <a:rPr lang="cs-CZ" baseline="-25000" dirty="0" smtClean="0"/>
              <a:t>0</a:t>
            </a:r>
            <a:r>
              <a:rPr lang="cs-CZ" dirty="0" smtClean="0"/>
              <a:t> = </a:t>
            </a:r>
            <a:r>
              <a:rPr lang="cs-CZ" dirty="0"/>
              <a:t> "</a:t>
            </a:r>
            <a:r>
              <a:rPr lang="cs-CZ" dirty="0" smtClean="0"/>
              <a:t>0"</a:t>
            </a:r>
            <a:r>
              <a:rPr lang="en-US" dirty="0" smtClean="0"/>
              <a:t>  a   S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cs-CZ" dirty="0"/>
              <a:t> "01" </a:t>
            </a:r>
            <a:endParaRPr lang="en-US" dirty="0" smtClean="0"/>
          </a:p>
          <a:p>
            <a:r>
              <a:rPr lang="cs-CZ" dirty="0" smtClean="0"/>
              <a:t>Potom n-</a:t>
            </a:r>
            <a:r>
              <a:rPr lang="cs-CZ" dirty="0" err="1" smtClean="0"/>
              <a:t>tý</a:t>
            </a:r>
            <a:r>
              <a:rPr lang="cs-CZ" dirty="0" smtClean="0"/>
              <a:t> člen </a:t>
            </a:r>
            <a:r>
              <a:rPr lang="cs-CZ" dirty="0" err="1" smtClean="0"/>
              <a:t>Fibonacciho</a:t>
            </a:r>
            <a:r>
              <a:rPr lang="cs-CZ" dirty="0" smtClean="0"/>
              <a:t> slova je</a:t>
            </a:r>
          </a:p>
          <a:p>
            <a:pPr lvl="1">
              <a:buNone/>
            </a:pPr>
            <a:r>
              <a:rPr lang="cs-CZ" dirty="0" err="1" smtClean="0"/>
              <a:t>S</a:t>
            </a:r>
            <a:r>
              <a:rPr lang="cs-CZ" baseline="-25000" dirty="0" err="1" smtClean="0"/>
              <a:t>n</a:t>
            </a:r>
            <a:r>
              <a:rPr lang="cs-CZ" dirty="0" smtClean="0"/>
              <a:t> = </a:t>
            </a:r>
            <a:r>
              <a:rPr lang="cs-CZ" dirty="0" err="1" smtClean="0"/>
              <a:t>S</a:t>
            </a:r>
            <a:r>
              <a:rPr lang="cs-CZ" baseline="-25000" dirty="0" err="1" smtClean="0"/>
              <a:t>n</a:t>
            </a:r>
            <a:r>
              <a:rPr lang="cs-CZ" baseline="-25000" dirty="0" smtClean="0"/>
              <a:t>-1</a:t>
            </a:r>
            <a:r>
              <a:rPr lang="cs-CZ" dirty="0" smtClean="0"/>
              <a:t>* </a:t>
            </a:r>
            <a:r>
              <a:rPr lang="cs-CZ" dirty="0" err="1" smtClean="0"/>
              <a:t>S</a:t>
            </a:r>
            <a:r>
              <a:rPr lang="cs-CZ" baseline="-25000" dirty="0" err="1" smtClean="0"/>
              <a:t>n</a:t>
            </a:r>
            <a:r>
              <a:rPr lang="cs-CZ" baseline="-25000" dirty="0" smtClean="0"/>
              <a:t>-2</a:t>
            </a:r>
          </a:p>
          <a:p>
            <a:pPr lvl="1">
              <a:buNone/>
            </a:pPr>
            <a:endParaRPr lang="cs-CZ" baseline="-25000" dirty="0"/>
          </a:p>
          <a:p>
            <a:pPr lvl="2"/>
            <a:r>
              <a:rPr lang="cs-CZ" dirty="0" smtClean="0"/>
              <a:t>S</a:t>
            </a:r>
            <a:r>
              <a:rPr lang="cs-CZ" baseline="-25000" dirty="0" smtClean="0"/>
              <a:t>0</a:t>
            </a:r>
            <a:r>
              <a:rPr lang="cs-CZ" dirty="0" smtClean="0"/>
              <a:t> = 0</a:t>
            </a:r>
          </a:p>
          <a:p>
            <a:pPr lvl="2"/>
            <a:r>
              <a:rPr lang="cs-CZ" dirty="0" smtClean="0"/>
              <a:t>S</a:t>
            </a:r>
            <a:r>
              <a:rPr lang="cs-CZ" baseline="-25000" dirty="0" smtClean="0"/>
              <a:t>1</a:t>
            </a:r>
            <a:r>
              <a:rPr lang="cs-CZ" dirty="0" smtClean="0"/>
              <a:t> = 01</a:t>
            </a:r>
          </a:p>
          <a:p>
            <a:pPr lvl="2"/>
            <a:r>
              <a:rPr lang="cs-CZ" dirty="0" smtClean="0"/>
              <a:t>S</a:t>
            </a:r>
            <a:r>
              <a:rPr lang="cs-CZ" baseline="-25000" dirty="0" smtClean="0"/>
              <a:t>2</a:t>
            </a:r>
            <a:r>
              <a:rPr lang="cs-CZ" dirty="0" smtClean="0"/>
              <a:t> = 010</a:t>
            </a:r>
          </a:p>
          <a:p>
            <a:pPr lvl="2"/>
            <a:r>
              <a:rPr lang="cs-CZ" dirty="0" smtClean="0"/>
              <a:t>S</a:t>
            </a:r>
            <a:r>
              <a:rPr lang="cs-CZ" baseline="-25000" dirty="0" smtClean="0"/>
              <a:t>3</a:t>
            </a:r>
            <a:r>
              <a:rPr lang="cs-CZ" dirty="0" smtClean="0"/>
              <a:t> = 01001</a:t>
            </a:r>
          </a:p>
          <a:p>
            <a:pPr lvl="2"/>
            <a:r>
              <a:rPr lang="cs-CZ" dirty="0" smtClean="0"/>
              <a:t>S</a:t>
            </a:r>
            <a:r>
              <a:rPr lang="cs-CZ" baseline="-25000" dirty="0" smtClean="0"/>
              <a:t>4</a:t>
            </a:r>
            <a:r>
              <a:rPr lang="cs-CZ" dirty="0" smtClean="0"/>
              <a:t> = 01001010</a:t>
            </a:r>
          </a:p>
          <a:p>
            <a:pPr lvl="2"/>
            <a:r>
              <a:rPr lang="cs-CZ" dirty="0" smtClean="0"/>
              <a:t>S</a:t>
            </a:r>
            <a:r>
              <a:rPr lang="cs-CZ" baseline="-25000" dirty="0" smtClean="0"/>
              <a:t>5</a:t>
            </a:r>
            <a:r>
              <a:rPr lang="cs-CZ" dirty="0" smtClean="0"/>
              <a:t> = 0100101001001</a:t>
            </a:r>
          </a:p>
          <a:p>
            <a:pPr lvl="2"/>
            <a:endParaRPr lang="cs-CZ" dirty="0" smtClean="0"/>
          </a:p>
          <a:p>
            <a:pPr>
              <a:buNone/>
            </a:pPr>
            <a:endParaRPr lang="cs-CZ" baseline="-25000" dirty="0"/>
          </a:p>
          <a:p>
            <a:pPr lvl="2"/>
            <a:endParaRPr lang="cs-CZ" dirty="0" smtClean="0"/>
          </a:p>
          <a:p>
            <a:pPr>
              <a:buNone/>
            </a:pPr>
            <a:endParaRPr lang="cs-CZ" baseline="-25000" dirty="0" smtClean="0"/>
          </a:p>
          <a:p>
            <a:pPr lvl="1">
              <a:buNone/>
            </a:pPr>
            <a:endParaRPr lang="cs-CZ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náhodných čísel</a:t>
            </a:r>
            <a:endParaRPr lang="cs-CZ" dirty="0"/>
          </a:p>
        </p:txBody>
      </p:sp>
      <p:pic>
        <p:nvPicPr>
          <p:cNvPr id="4" name="Zástupný symbol pro obsah 3" descr="dilb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7719712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Fibanacciho</a:t>
            </a:r>
            <a:r>
              <a:rPr lang="cs-CZ" dirty="0" smtClean="0"/>
              <a:t> slovo</a:t>
            </a:r>
            <a:endParaRPr lang="cs-CZ" dirty="0"/>
          </a:p>
        </p:txBody>
      </p:sp>
      <p:pic>
        <p:nvPicPr>
          <p:cNvPr id="4" name="Zástupný symbol pro obsah 3" descr="LCG_fib_4(8091,884,1)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1678"/>
            <a:ext cx="8229600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kongruenční generátory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043890" cy="679441"/>
          </a:xfrm>
        </p:spPr>
        <p:txBody>
          <a:bodyPr/>
          <a:lstStyle/>
          <a:p>
            <a:r>
              <a:rPr lang="cs-CZ" sz="3200" dirty="0" smtClean="0"/>
              <a:t>Kvadratický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8043890" cy="14287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/>
          </a:p>
          <a:p>
            <a:pPr algn="ctr">
              <a:buNone/>
            </a:pPr>
            <a:r>
              <a:rPr lang="cs-CZ" sz="3200" dirty="0" err="1" smtClean="0"/>
              <a:t>X</a:t>
            </a:r>
            <a:r>
              <a:rPr lang="cs-CZ" sz="3200" baseline="-25000" dirty="0" err="1" smtClean="0"/>
              <a:t>n</a:t>
            </a:r>
            <a:r>
              <a:rPr lang="cs-CZ" sz="3200" baseline="-25000" dirty="0" smtClean="0"/>
              <a:t>+1</a:t>
            </a:r>
            <a:r>
              <a:rPr lang="cs-CZ" sz="3200" dirty="0" smtClean="0"/>
              <a:t> = </a:t>
            </a:r>
            <a:r>
              <a:rPr lang="en-US" sz="3200" dirty="0" smtClean="0"/>
              <a:t>(aX</a:t>
            </a:r>
            <a:r>
              <a:rPr lang="en-US" sz="3200" baseline="-25000" dirty="0" smtClean="0"/>
              <a:t>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</a:t>
            </a:r>
            <a:r>
              <a:rPr lang="en-US" sz="3200" dirty="0" err="1" smtClean="0"/>
              <a:t>bX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+ c)  mod m</a:t>
            </a:r>
            <a:endParaRPr lang="cs-CZ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00035" y="3929067"/>
            <a:ext cx="8186766" cy="714380"/>
          </a:xfrm>
        </p:spPr>
        <p:txBody>
          <a:bodyPr/>
          <a:lstStyle/>
          <a:p>
            <a:r>
              <a:rPr lang="cs-CZ" sz="3200" dirty="0" smtClean="0"/>
              <a:t>Kubický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00035" y="4714884"/>
            <a:ext cx="8001055" cy="14112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3200" dirty="0" smtClean="0"/>
              <a:t>X</a:t>
            </a:r>
            <a:r>
              <a:rPr lang="en-US" sz="3200" baseline="-25000" dirty="0" smtClean="0"/>
              <a:t>n+1</a:t>
            </a:r>
            <a:r>
              <a:rPr lang="en-US" sz="3200" dirty="0" smtClean="0"/>
              <a:t> = (aX</a:t>
            </a:r>
            <a:r>
              <a:rPr lang="en-US" sz="3200" baseline="-25000" dirty="0" smtClean="0"/>
              <a:t>n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+ bX</a:t>
            </a:r>
            <a:r>
              <a:rPr lang="en-US" sz="3200" baseline="-25000" dirty="0" smtClean="0"/>
              <a:t>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</a:t>
            </a:r>
            <a:r>
              <a:rPr lang="en-US" sz="3200" dirty="0" err="1" smtClean="0"/>
              <a:t>cX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+ d)  mod m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kongruenční generátory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86766" cy="639762"/>
          </a:xfrm>
        </p:spPr>
        <p:txBody>
          <a:bodyPr/>
          <a:lstStyle/>
          <a:p>
            <a:r>
              <a:rPr lang="en-US" sz="3200" dirty="0" smtClean="0"/>
              <a:t>Blum-Blum-</a:t>
            </a:r>
            <a:r>
              <a:rPr lang="en-US" sz="3200" dirty="0" err="1" smtClean="0"/>
              <a:t>Shub</a:t>
            </a:r>
            <a:r>
              <a:rPr lang="en-US" dirty="0" smtClean="0"/>
              <a:t>	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57200" y="2357429"/>
            <a:ext cx="8186766" cy="37687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dirty="0" smtClean="0"/>
              <a:t>Definován rekurentním vztahem</a:t>
            </a:r>
          </a:p>
          <a:p>
            <a:pPr lvl="1">
              <a:buNone/>
            </a:pPr>
            <a:r>
              <a:rPr lang="cs-CZ" sz="2800" dirty="0" smtClean="0"/>
              <a:t>	</a:t>
            </a:r>
            <a:r>
              <a:rPr lang="cs-CZ" sz="2800" b="1" dirty="0" err="1" smtClean="0"/>
              <a:t>X</a:t>
            </a:r>
            <a:r>
              <a:rPr lang="cs-CZ" sz="2800" b="1" baseline="-25000" dirty="0" err="1" smtClean="0"/>
              <a:t>n</a:t>
            </a:r>
            <a:r>
              <a:rPr lang="cs-CZ" sz="2800" b="1" baseline="-25000" dirty="0" smtClean="0"/>
              <a:t>+1</a:t>
            </a:r>
            <a:r>
              <a:rPr lang="cs-CZ" sz="2800" b="1" dirty="0" smtClean="0"/>
              <a:t> = X</a:t>
            </a:r>
            <a:r>
              <a:rPr lang="cs-CZ" sz="2800" b="1" baseline="-25000" dirty="0" smtClean="0"/>
              <a:t>n</a:t>
            </a:r>
            <a:r>
              <a:rPr lang="cs-CZ" sz="2800" b="1" baseline="30000" dirty="0" smtClean="0"/>
              <a:t>2</a:t>
            </a:r>
            <a:r>
              <a:rPr lang="cs-CZ" sz="2800" b="1" dirty="0" smtClean="0"/>
              <a:t>	</a:t>
            </a:r>
            <a:r>
              <a:rPr lang="cs-CZ" sz="2800" b="1" dirty="0" err="1" smtClean="0"/>
              <a:t>mod</a:t>
            </a:r>
            <a:r>
              <a:rPr lang="cs-CZ" sz="2800" b="1" dirty="0" smtClean="0"/>
              <a:t> M</a:t>
            </a:r>
          </a:p>
          <a:p>
            <a:pPr lvl="1">
              <a:buNone/>
            </a:pPr>
            <a:r>
              <a:rPr lang="cs-CZ" sz="2800" dirty="0" smtClean="0"/>
              <a:t>Kde </a:t>
            </a:r>
            <a:r>
              <a:rPr lang="cs-CZ" sz="2800" i="1" dirty="0" smtClean="0"/>
              <a:t>M = </a:t>
            </a:r>
            <a:r>
              <a:rPr lang="cs-CZ" sz="2800" i="1" dirty="0" err="1" smtClean="0"/>
              <a:t>pq</a:t>
            </a:r>
            <a:r>
              <a:rPr lang="cs-CZ" sz="2800" i="1" dirty="0" smtClean="0"/>
              <a:t> </a:t>
            </a:r>
            <a:r>
              <a:rPr lang="cs-CZ" sz="2800" dirty="0" smtClean="0"/>
              <a:t>je násobek dvou velkých prvočísel </a:t>
            </a:r>
            <a:r>
              <a:rPr lang="cs-CZ" sz="2800" i="1" dirty="0" smtClean="0"/>
              <a:t>p</a:t>
            </a:r>
            <a:r>
              <a:rPr lang="cs-CZ" sz="2800" dirty="0" smtClean="0"/>
              <a:t> a </a:t>
            </a:r>
            <a:r>
              <a:rPr lang="cs-CZ" sz="2800" i="1" dirty="0" smtClean="0"/>
              <a:t>q</a:t>
            </a:r>
          </a:p>
          <a:p>
            <a:r>
              <a:rPr lang="cs-CZ" sz="3200" dirty="0" smtClean="0"/>
              <a:t>Ideálně </a:t>
            </a:r>
            <a:r>
              <a:rPr lang="cs-CZ" sz="3200" i="1" dirty="0" smtClean="0"/>
              <a:t>p</a:t>
            </a:r>
            <a:r>
              <a:rPr lang="cs-CZ" sz="3200" dirty="0" smtClean="0"/>
              <a:t> a </a:t>
            </a:r>
            <a:r>
              <a:rPr lang="cs-CZ" sz="3200" i="1" dirty="0" smtClean="0"/>
              <a:t>q</a:t>
            </a:r>
            <a:r>
              <a:rPr lang="cs-CZ" sz="3200" dirty="0" smtClean="0"/>
              <a:t> by měly být kongruentní s 3 modulo 4</a:t>
            </a:r>
          </a:p>
          <a:p>
            <a:r>
              <a:rPr lang="cs-CZ" sz="3200" dirty="0" smtClean="0"/>
              <a:t>Není vhodný k simulacím </a:t>
            </a:r>
            <a:r>
              <a:rPr lang="en-US" sz="3200" dirty="0" smtClean="0"/>
              <a:t>(</a:t>
            </a:r>
            <a:r>
              <a:rPr lang="en-US" sz="3200" dirty="0" err="1" smtClean="0"/>
              <a:t>pomal</a:t>
            </a:r>
            <a:r>
              <a:rPr lang="cs-CZ" sz="3200" dirty="0" smtClean="0"/>
              <a:t>ý</a:t>
            </a:r>
            <a:r>
              <a:rPr lang="en-US" sz="3200" dirty="0" smtClean="0"/>
              <a:t>), </a:t>
            </a:r>
            <a:r>
              <a:rPr lang="en-US" sz="3200" dirty="0" err="1" smtClean="0"/>
              <a:t>dobr</a:t>
            </a:r>
            <a:r>
              <a:rPr lang="cs-CZ" sz="3200" dirty="0" smtClean="0"/>
              <a:t>ý</a:t>
            </a:r>
            <a:r>
              <a:rPr lang="en-US" sz="3200" dirty="0" smtClean="0"/>
              <a:t> pro </a:t>
            </a:r>
            <a:r>
              <a:rPr lang="en-US" sz="3200" dirty="0" err="1" smtClean="0"/>
              <a:t>kryptografii</a:t>
            </a:r>
            <a:endParaRPr lang="cs-CZ" sz="3200" dirty="0"/>
          </a:p>
          <a:p>
            <a:pPr lvl="1">
              <a:buNone/>
            </a:pPr>
            <a:endParaRPr lang="cs-CZ" sz="2800" dirty="0"/>
          </a:p>
          <a:p>
            <a:pPr lvl="1">
              <a:buNone/>
            </a:pPr>
            <a:endParaRPr lang="cs-CZ" sz="2800" dirty="0" smtClean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Mersenne</a:t>
            </a:r>
            <a:r>
              <a:rPr lang="cs-CZ" dirty="0" smtClean="0"/>
              <a:t> </a:t>
            </a:r>
            <a:r>
              <a:rPr lang="cs-CZ" dirty="0" err="1" smtClean="0"/>
              <a:t>twister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Jeden z </a:t>
            </a:r>
            <a:r>
              <a:rPr lang="cs-CZ" dirty="0" smtClean="0"/>
              <a:t>nejlepších a </a:t>
            </a:r>
            <a:r>
              <a:rPr lang="cs-CZ" dirty="0" err="1" smtClean="0"/>
              <a:t>nejsložitejších</a:t>
            </a:r>
            <a:r>
              <a:rPr lang="cs-CZ" dirty="0" smtClean="0"/>
              <a:t> </a:t>
            </a:r>
            <a:r>
              <a:rPr lang="cs-CZ" dirty="0" smtClean="0"/>
              <a:t>generátorů</a:t>
            </a:r>
          </a:p>
          <a:p>
            <a:r>
              <a:rPr lang="cs-CZ" dirty="0" smtClean="0"/>
              <a:t>Založen na maticové </a:t>
            </a:r>
            <a:r>
              <a:rPr lang="cs-CZ" dirty="0" err="1" smtClean="0"/>
              <a:t>rekurenci</a:t>
            </a:r>
            <a:r>
              <a:rPr lang="cs-CZ" dirty="0" smtClean="0"/>
              <a:t> nad konečným binárním tělesem</a:t>
            </a:r>
          </a:p>
          <a:p>
            <a:r>
              <a:rPr lang="cs-CZ" dirty="0" smtClean="0"/>
              <a:t>Dlouhá perioda  2</a:t>
            </a:r>
            <a:r>
              <a:rPr lang="cs-CZ" baseline="30000" dirty="0" smtClean="0"/>
              <a:t>19937</a:t>
            </a:r>
            <a:r>
              <a:rPr lang="cs-CZ" dirty="0" smtClean="0"/>
              <a:t> − 1</a:t>
            </a:r>
          </a:p>
          <a:p>
            <a:r>
              <a:rPr lang="cs-CZ" dirty="0" smtClean="0"/>
              <a:t>Navržen speciálně pro 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simulace</a:t>
            </a:r>
          </a:p>
          <a:p>
            <a:r>
              <a:rPr lang="cs-CZ" dirty="0" smtClean="0"/>
              <a:t>Není vhodný pro kryptografii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Zpožděný </a:t>
            </a:r>
            <a:r>
              <a:rPr lang="cs-CZ" dirty="0" err="1" smtClean="0"/>
              <a:t>Fibonacciho</a:t>
            </a:r>
            <a:r>
              <a:rPr lang="cs-CZ" dirty="0" smtClean="0"/>
              <a:t> generátor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Založený na </a:t>
            </a:r>
            <a:r>
              <a:rPr lang="cs-CZ" dirty="0" err="1" smtClean="0"/>
              <a:t>Fibonacciho</a:t>
            </a:r>
            <a:r>
              <a:rPr lang="cs-CZ" dirty="0" smtClean="0"/>
              <a:t> posloupnosti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err="1" smtClean="0"/>
              <a:t>X</a:t>
            </a:r>
            <a:r>
              <a:rPr lang="cs-CZ" baseline="-25000" dirty="0" err="1" smtClean="0"/>
              <a:t>n</a:t>
            </a:r>
            <a:r>
              <a:rPr lang="cs-CZ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n</a:t>
            </a:r>
            <a:r>
              <a:rPr lang="cs-CZ" baseline="-25000" dirty="0" smtClean="0"/>
              <a:t>-1</a:t>
            </a:r>
            <a:r>
              <a:rPr lang="cs-CZ" dirty="0" smtClean="0"/>
              <a:t> +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n</a:t>
            </a:r>
            <a:r>
              <a:rPr lang="cs-CZ" baseline="-25000" dirty="0" smtClean="0"/>
              <a:t>-2</a:t>
            </a:r>
          </a:p>
          <a:p>
            <a:r>
              <a:rPr lang="cs-CZ" dirty="0" smtClean="0"/>
              <a:t>Kterou lze </a:t>
            </a:r>
            <a:r>
              <a:rPr lang="cs-CZ" dirty="0" smtClean="0"/>
              <a:t>zobecnit na tvar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err="1" smtClean="0"/>
              <a:t>X</a:t>
            </a:r>
            <a:r>
              <a:rPr lang="cs-CZ" baseline="-25000" dirty="0" err="1" smtClean="0"/>
              <a:t>n</a:t>
            </a:r>
            <a:r>
              <a:rPr lang="cs-CZ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n</a:t>
            </a:r>
            <a:r>
              <a:rPr lang="cs-CZ" baseline="-25000" dirty="0" smtClean="0"/>
              <a:t>-j</a:t>
            </a:r>
            <a:r>
              <a:rPr lang="cs-CZ" dirty="0" smtClean="0"/>
              <a:t> ●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n</a:t>
            </a:r>
            <a:r>
              <a:rPr lang="cs-CZ" baseline="-25000" dirty="0" smtClean="0"/>
              <a:t>-k</a:t>
            </a:r>
            <a:r>
              <a:rPr lang="cs-CZ" dirty="0" smtClean="0"/>
              <a:t>	</a:t>
            </a:r>
            <a:r>
              <a:rPr lang="en-US" dirty="0" smtClean="0"/>
              <a:t>  </a:t>
            </a:r>
            <a:r>
              <a:rPr lang="cs-CZ" dirty="0" smtClean="0"/>
              <a:t>	</a:t>
            </a:r>
            <a:r>
              <a:rPr lang="en-US" dirty="0" smtClean="0"/>
              <a:t>(</a:t>
            </a:r>
            <a:r>
              <a:rPr lang="en-US" dirty="0" smtClean="0"/>
              <a:t>mod m)	  0 &lt; j &lt; 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Kde ● je binární operace</a:t>
            </a:r>
          </a:p>
          <a:p>
            <a:endParaRPr lang="en-US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Testování generátorů náhodných čísel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10429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Náhodnost je pravděpodobnostní vlastnost 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</p:nvPr>
        </p:nvGraphicFramePr>
        <p:xfrm>
          <a:off x="357158" y="2928934"/>
          <a:ext cx="8429685" cy="228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500065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Situace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Závěr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0006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Přijmout H</a:t>
                      </a:r>
                      <a:r>
                        <a:rPr lang="cs-CZ" baseline="-25000" dirty="0" smtClean="0"/>
                        <a:t>0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Přijmout H</a:t>
                      </a:r>
                      <a:r>
                        <a:rPr lang="cs-CZ" baseline="-25000" dirty="0" smtClean="0"/>
                        <a:t>1</a:t>
                      </a:r>
                      <a:r>
                        <a:rPr lang="cs-CZ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cs-CZ" dirty="0" smtClean="0"/>
                        <a:t>odmítnout</a:t>
                      </a:r>
                      <a:r>
                        <a:rPr lang="cs-CZ" baseline="0" dirty="0" smtClean="0"/>
                        <a:t> H</a:t>
                      </a:r>
                      <a:r>
                        <a:rPr lang="cs-CZ" baseline="-25000" dirty="0" smtClean="0"/>
                        <a:t>0</a:t>
                      </a:r>
                      <a:r>
                        <a:rPr lang="en-US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500065">
                <a:tc>
                  <a:txBody>
                    <a:bodyPr/>
                    <a:lstStyle/>
                    <a:p>
                      <a:r>
                        <a:rPr lang="cs-CZ" dirty="0" smtClean="0"/>
                        <a:t>Data jsou náhodná </a:t>
                      </a:r>
                      <a:r>
                        <a:rPr lang="en-US" dirty="0" smtClean="0"/>
                        <a:t>(H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</a:t>
                      </a:r>
                      <a:r>
                        <a:rPr lang="cs-CZ" dirty="0" smtClean="0"/>
                        <a:t>je pravdivá</a:t>
                      </a:r>
                      <a:r>
                        <a:rPr lang="en-US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žádná chyba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chyba I. druhu</a:t>
                      </a:r>
                      <a:endParaRPr lang="cs-CZ" dirty="0"/>
                    </a:p>
                  </a:txBody>
                  <a:tcPr/>
                </a:tc>
              </a:tr>
              <a:tr h="500065">
                <a:tc>
                  <a:txBody>
                    <a:bodyPr/>
                    <a:lstStyle/>
                    <a:p>
                      <a:r>
                        <a:rPr lang="cs-CZ" dirty="0" smtClean="0"/>
                        <a:t>Data nejsou náhodná </a:t>
                      </a:r>
                      <a:r>
                        <a:rPr lang="en-US" dirty="0" smtClean="0"/>
                        <a:t>(H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je </a:t>
                      </a:r>
                      <a:r>
                        <a:rPr lang="en-US" dirty="0" err="1" smtClean="0"/>
                        <a:t>pravdiv</a:t>
                      </a:r>
                      <a:r>
                        <a:rPr lang="cs-CZ" dirty="0" smtClean="0"/>
                        <a:t>á</a:t>
                      </a:r>
                      <a:r>
                        <a:rPr lang="en-US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chyba II. druhu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žádná chyba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Testování generátorů náhodných čísel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Testujeme RNG i PRNG</a:t>
            </a:r>
          </a:p>
          <a:p>
            <a:r>
              <a:rPr lang="cs-CZ" dirty="0" smtClean="0"/>
              <a:t>Testujeme </a:t>
            </a:r>
          </a:p>
          <a:p>
            <a:pPr lvl="1"/>
            <a:r>
              <a:rPr lang="cs-CZ" dirty="0" smtClean="0"/>
              <a:t>Balíčky statistických testů</a:t>
            </a:r>
          </a:p>
          <a:p>
            <a:pPr lvl="2"/>
            <a:r>
              <a:rPr lang="cs-CZ" dirty="0" smtClean="0"/>
              <a:t>DIEHARD</a:t>
            </a:r>
          </a:p>
          <a:p>
            <a:pPr lvl="2"/>
            <a:r>
              <a:rPr lang="cs-CZ" dirty="0" smtClean="0"/>
              <a:t>STS 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tatistical Test Suite)</a:t>
            </a:r>
          </a:p>
          <a:p>
            <a:pPr lvl="1"/>
            <a:r>
              <a:rPr lang="cs-CZ" dirty="0" smtClean="0"/>
              <a:t>Inspekcí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2">
              <a:buNone/>
            </a:pPr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Inspekcí</a:t>
            </a:r>
            <a:endParaRPr lang="cs-CZ" dirty="0"/>
          </a:p>
        </p:txBody>
      </p:sp>
      <p:pic>
        <p:nvPicPr>
          <p:cNvPr id="7" name="Zástupný symbol pro obsah 6" descr="randbitmap-rdo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210080" cy="4429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ástupný symbol pro obsah 7" descr="randbitmap-wamp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138642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testy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Frekvenční </a:t>
            </a:r>
            <a:r>
              <a:rPr lang="en-US" dirty="0" smtClean="0"/>
              <a:t>(</a:t>
            </a:r>
            <a:r>
              <a:rPr lang="cs-CZ" dirty="0" err="1" smtClean="0"/>
              <a:t>monobitový</a:t>
            </a:r>
            <a:r>
              <a:rPr lang="en-US" dirty="0" smtClean="0"/>
              <a:t>)</a:t>
            </a:r>
            <a:r>
              <a:rPr lang="cs-CZ" dirty="0" smtClean="0"/>
              <a:t> test</a:t>
            </a:r>
          </a:p>
          <a:p>
            <a:r>
              <a:rPr lang="cs-CZ" dirty="0" smtClean="0"/>
              <a:t>Frekvenční blokový test</a:t>
            </a:r>
          </a:p>
          <a:p>
            <a:r>
              <a:rPr lang="cs-CZ" dirty="0" err="1" smtClean="0"/>
              <a:t>Seriový</a:t>
            </a:r>
            <a:r>
              <a:rPr lang="cs-CZ" dirty="0" smtClean="0"/>
              <a:t> Test</a:t>
            </a:r>
          </a:p>
          <a:p>
            <a:r>
              <a:rPr lang="cs-CZ" dirty="0" smtClean="0"/>
              <a:t>Test hodnosti binární matice</a:t>
            </a:r>
          </a:p>
          <a:p>
            <a:r>
              <a:rPr lang="cs-CZ" dirty="0" smtClean="0"/>
              <a:t>Spektrální test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Frekvenční </a:t>
            </a:r>
            <a:r>
              <a:rPr lang="en-US" dirty="0" smtClean="0"/>
              <a:t>(</a:t>
            </a:r>
            <a:r>
              <a:rPr lang="cs-CZ" dirty="0" err="1" smtClean="0"/>
              <a:t>monobitový</a:t>
            </a:r>
            <a:r>
              <a:rPr lang="en-US" dirty="0" smtClean="0"/>
              <a:t>)</a:t>
            </a:r>
            <a:r>
              <a:rPr lang="cs-CZ" dirty="0" smtClean="0"/>
              <a:t> test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Zkoumá poměr nul a jedniček v celé posloupnosti</a:t>
            </a:r>
          </a:p>
          <a:p>
            <a:r>
              <a:rPr lang="cs-CZ" dirty="0" smtClean="0"/>
              <a:t>Poměr nul a jedniček by měl být blízko ½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náhodných čísel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Bezpečnost</a:t>
            </a:r>
            <a:endParaRPr lang="cs-CZ" dirty="0" smtClean="0"/>
          </a:p>
          <a:p>
            <a:r>
              <a:rPr lang="cs-CZ" dirty="0" smtClean="0"/>
              <a:t>Simulace </a:t>
            </a:r>
            <a:r>
              <a:rPr lang="cs-CZ" dirty="0" smtClean="0"/>
              <a:t>a </a:t>
            </a:r>
            <a:r>
              <a:rPr lang="cs-CZ" dirty="0" smtClean="0"/>
              <a:t>modelování</a:t>
            </a:r>
          </a:p>
          <a:p>
            <a:r>
              <a:rPr lang="cs-CZ" dirty="0" smtClean="0"/>
              <a:t>Náhodný výběr</a:t>
            </a:r>
            <a:endParaRPr lang="cs-CZ" dirty="0" smtClean="0"/>
          </a:p>
          <a:p>
            <a:r>
              <a:rPr lang="cs-CZ" dirty="0" smtClean="0"/>
              <a:t>Hry a hazard</a:t>
            </a:r>
          </a:p>
          <a:p>
            <a:r>
              <a:rPr lang="cs-CZ" dirty="0" smtClean="0"/>
              <a:t>Náhodné losování</a:t>
            </a:r>
          </a:p>
          <a:p>
            <a:r>
              <a:rPr lang="cs-CZ" dirty="0" smtClean="0"/>
              <a:t>Umění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Frekvenční </a:t>
            </a:r>
            <a:r>
              <a:rPr lang="en-US" dirty="0" smtClean="0"/>
              <a:t>(</a:t>
            </a:r>
            <a:r>
              <a:rPr lang="cs-CZ" dirty="0" err="1" smtClean="0"/>
              <a:t>monobitový</a:t>
            </a:r>
            <a:r>
              <a:rPr lang="en-US" dirty="0" smtClean="0"/>
              <a:t>)</a:t>
            </a:r>
            <a:r>
              <a:rPr lang="cs-CZ" dirty="0" smtClean="0"/>
              <a:t> test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108" t="23881" r="1255" b="2455"/>
          <a:stretch>
            <a:fillRect/>
          </a:stretch>
        </p:blipFill>
        <p:spPr bwMode="auto">
          <a:xfrm>
            <a:off x="357158" y="1785926"/>
            <a:ext cx="8501122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Frekvenční blokový test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Test zkoumá poměr nul a jedniček v blocích o M bitech</a:t>
            </a:r>
          </a:p>
          <a:p>
            <a:r>
              <a:rPr lang="cs-CZ" dirty="0" smtClean="0"/>
              <a:t>Poměr nul a jedniček v bloku o M bitech by měl být blízko M/2</a:t>
            </a:r>
          </a:p>
          <a:p>
            <a:r>
              <a:rPr lang="cs-CZ" dirty="0" smtClean="0"/>
              <a:t>Pro M = 1 dostáváme klasický frekvenční test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Sériový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Zkoumá délky posloupností stejných bitů</a:t>
            </a:r>
          </a:p>
          <a:p>
            <a:r>
              <a:rPr lang="cs-CZ" dirty="0" smtClean="0"/>
              <a:t>Cílem testu je zjistit, jestli počet sérií nul a jedniček různých délek odpovídá náhodné posloupnosti</a:t>
            </a:r>
          </a:p>
          <a:p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nejdelší série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Test zkoumá nejdelší sérii jedniček u bloku délky M bitů</a:t>
            </a:r>
          </a:p>
          <a:p>
            <a:r>
              <a:rPr lang="cs-CZ" dirty="0" smtClean="0"/>
              <a:t>Stačí testovat pouze pro jedničky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 hodnosti binární matice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Test zkoumá hodnosti matic vytvořených z celé posloupnosti</a:t>
            </a:r>
          </a:p>
          <a:p>
            <a:pPr lvl="1"/>
            <a:r>
              <a:rPr lang="cs-CZ" dirty="0" smtClean="0"/>
              <a:t>M – počet řádků</a:t>
            </a:r>
          </a:p>
          <a:p>
            <a:pPr lvl="1"/>
            <a:r>
              <a:rPr lang="cs-CZ" dirty="0" smtClean="0"/>
              <a:t>Q – počet sloupců</a:t>
            </a:r>
          </a:p>
          <a:p>
            <a:r>
              <a:rPr lang="cs-CZ" dirty="0" smtClean="0"/>
              <a:t>Hodnotíme jak dobře počet pozorovaných hodností různých řádů odpovídá počtu hodností za předpokladu náhodnosti </a:t>
            </a:r>
            <a:endParaRPr lang="cs-CZ" dirty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Spektrální test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34004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Měří </a:t>
            </a:r>
            <a:r>
              <a:rPr lang="cs-CZ" dirty="0" smtClean="0"/>
              <a:t>vzdálenost mezi sousedními </a:t>
            </a:r>
            <a:r>
              <a:rPr lang="cs-CZ" dirty="0" err="1" smtClean="0"/>
              <a:t>nadrovinami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6937" t="32242" r="42412" b="6776"/>
          <a:stretch>
            <a:fillRect/>
          </a:stretch>
        </p:blipFill>
        <p:spPr bwMode="auto">
          <a:xfrm>
            <a:off x="5072066" y="1643050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sz="3000" dirty="0" err="1" smtClean="0"/>
              <a:t>Knuth</a:t>
            </a:r>
            <a:r>
              <a:rPr lang="cs-CZ" sz="3000" dirty="0" smtClean="0"/>
              <a:t>, D</a:t>
            </a:r>
            <a:r>
              <a:rPr lang="cs-CZ" sz="3000" i="1" dirty="0" smtClean="0"/>
              <a:t>., Umění programování,  2.díl - </a:t>
            </a:r>
            <a:r>
              <a:rPr lang="cs-CZ" sz="3000" i="1" dirty="0" err="1" smtClean="0"/>
              <a:t>Seminumerické</a:t>
            </a:r>
            <a:r>
              <a:rPr lang="cs-CZ" sz="3000" i="1" dirty="0" smtClean="0"/>
              <a:t> algoritmy</a:t>
            </a:r>
            <a:r>
              <a:rPr lang="cs-CZ" sz="3000" dirty="0" smtClean="0"/>
              <a:t>, </a:t>
            </a:r>
            <a:r>
              <a:rPr lang="cs-CZ" sz="3000" dirty="0" err="1" smtClean="0"/>
              <a:t>Computer</a:t>
            </a:r>
            <a:r>
              <a:rPr lang="cs-CZ" sz="3000" dirty="0" smtClean="0"/>
              <a:t> </a:t>
            </a:r>
            <a:r>
              <a:rPr lang="cs-CZ" sz="3000" dirty="0" err="1" smtClean="0"/>
              <a:t>Press</a:t>
            </a:r>
            <a:r>
              <a:rPr lang="cs-CZ" sz="3000" dirty="0" smtClean="0"/>
              <a:t>, 2010.</a:t>
            </a:r>
          </a:p>
          <a:p>
            <a:r>
              <a:rPr lang="cs-CZ" sz="3000" dirty="0" err="1" smtClean="0"/>
              <a:t>Marsaglia</a:t>
            </a:r>
            <a:r>
              <a:rPr lang="cs-CZ" sz="3000" dirty="0" smtClean="0"/>
              <a:t>, G</a:t>
            </a:r>
            <a:r>
              <a:rPr lang="cs-CZ" sz="3000" i="1" dirty="0" smtClean="0"/>
              <a:t>., </a:t>
            </a:r>
            <a:r>
              <a:rPr lang="cs-CZ" sz="3000" i="1" dirty="0" err="1" smtClean="0"/>
              <a:t>Random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Numbers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Fall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Mainly</a:t>
            </a:r>
            <a:r>
              <a:rPr lang="cs-CZ" sz="3000" i="1" dirty="0" smtClean="0"/>
              <a:t> in </a:t>
            </a:r>
            <a:r>
              <a:rPr lang="cs-CZ" sz="3000" i="1" dirty="0" err="1" smtClean="0"/>
              <a:t>the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Planes</a:t>
            </a:r>
            <a:r>
              <a:rPr lang="cs-CZ" sz="3000" dirty="0" smtClean="0"/>
              <a:t>, June 24, 1968</a:t>
            </a:r>
          </a:p>
          <a:p>
            <a:r>
              <a:rPr lang="cs-CZ" sz="3000" dirty="0" err="1" smtClean="0"/>
              <a:t>Rukhin</a:t>
            </a:r>
            <a:r>
              <a:rPr lang="cs-CZ" sz="3000" dirty="0" smtClean="0"/>
              <a:t>,A., </a:t>
            </a:r>
            <a:r>
              <a:rPr lang="cs-CZ" sz="3000" dirty="0" err="1" smtClean="0"/>
              <a:t>Soto</a:t>
            </a:r>
            <a:r>
              <a:rPr lang="cs-CZ" sz="3000" dirty="0" smtClean="0"/>
              <a:t>, J., </a:t>
            </a:r>
            <a:r>
              <a:rPr lang="cs-CZ" sz="3000" dirty="0" err="1" smtClean="0"/>
              <a:t>Nechvatal</a:t>
            </a:r>
            <a:r>
              <a:rPr lang="cs-CZ" sz="3000" dirty="0" smtClean="0"/>
              <a:t>, J., </a:t>
            </a:r>
            <a:r>
              <a:rPr lang="cs-CZ" sz="3000" dirty="0" err="1" smtClean="0"/>
              <a:t>Smid</a:t>
            </a:r>
            <a:r>
              <a:rPr lang="cs-CZ" sz="3000" dirty="0" smtClean="0"/>
              <a:t>, M., </a:t>
            </a:r>
            <a:r>
              <a:rPr lang="cs-CZ" sz="3000" dirty="0" err="1" smtClean="0"/>
              <a:t>Barker</a:t>
            </a:r>
            <a:r>
              <a:rPr lang="cs-CZ" sz="3000" dirty="0" smtClean="0"/>
              <a:t>, E., </a:t>
            </a:r>
            <a:r>
              <a:rPr lang="cs-CZ" sz="3000" dirty="0" err="1" smtClean="0"/>
              <a:t>Leigh</a:t>
            </a:r>
            <a:r>
              <a:rPr lang="cs-CZ" sz="3000" dirty="0" smtClean="0"/>
              <a:t>, S., </a:t>
            </a:r>
            <a:r>
              <a:rPr lang="cs-CZ" sz="3000" dirty="0" err="1" smtClean="0"/>
              <a:t>Levenson</a:t>
            </a:r>
            <a:r>
              <a:rPr lang="cs-CZ" sz="3000" dirty="0" smtClean="0"/>
              <a:t>, M</a:t>
            </a:r>
            <a:r>
              <a:rPr lang="cs-CZ" sz="3000" dirty="0" smtClean="0"/>
              <a:t>.,</a:t>
            </a:r>
            <a:r>
              <a:rPr lang="cs-CZ" sz="3000" dirty="0" err="1" smtClean="0"/>
              <a:t>Vangel</a:t>
            </a:r>
            <a:r>
              <a:rPr lang="cs-CZ" sz="3000" dirty="0" smtClean="0"/>
              <a:t>, M., </a:t>
            </a:r>
            <a:r>
              <a:rPr lang="cs-CZ" sz="3000" dirty="0" err="1" smtClean="0"/>
              <a:t>Banks</a:t>
            </a:r>
            <a:r>
              <a:rPr lang="cs-CZ" sz="3000" dirty="0" smtClean="0"/>
              <a:t>, D., </a:t>
            </a:r>
            <a:r>
              <a:rPr lang="cs-CZ" sz="3000" dirty="0" err="1" smtClean="0"/>
              <a:t>Heckert</a:t>
            </a:r>
            <a:r>
              <a:rPr lang="cs-CZ" sz="3000" dirty="0" smtClean="0"/>
              <a:t>, A., </a:t>
            </a:r>
            <a:r>
              <a:rPr lang="cs-CZ" sz="3000" dirty="0" err="1" smtClean="0"/>
              <a:t>Dray</a:t>
            </a:r>
            <a:r>
              <a:rPr lang="cs-CZ" sz="3000" dirty="0" smtClean="0"/>
              <a:t>, J., </a:t>
            </a:r>
            <a:r>
              <a:rPr lang="cs-CZ" sz="3000" dirty="0" err="1" smtClean="0"/>
              <a:t>Vo</a:t>
            </a:r>
            <a:r>
              <a:rPr lang="cs-CZ" sz="3000" dirty="0" smtClean="0"/>
              <a:t>, S</a:t>
            </a:r>
            <a:r>
              <a:rPr lang="cs-CZ" sz="3000" i="1" dirty="0" smtClean="0"/>
              <a:t>., A </a:t>
            </a:r>
            <a:r>
              <a:rPr lang="cs-CZ" sz="3000" i="1" dirty="0" err="1" smtClean="0"/>
              <a:t>Statistical</a:t>
            </a:r>
            <a:r>
              <a:rPr lang="cs-CZ" sz="3000" i="1" dirty="0" smtClean="0"/>
              <a:t> Test </a:t>
            </a:r>
            <a:r>
              <a:rPr lang="cs-CZ" sz="3000" i="1" dirty="0" err="1" smtClean="0"/>
              <a:t>Suite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for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Random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and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Pseudorandom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Number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Generators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for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Cryptographic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Applications</a:t>
            </a:r>
            <a:r>
              <a:rPr lang="cs-CZ" sz="3000" dirty="0" smtClean="0"/>
              <a:t>, 2010.</a:t>
            </a:r>
          </a:p>
          <a:p>
            <a:r>
              <a:rPr lang="cs-CZ" sz="3000" dirty="0" err="1" smtClean="0"/>
              <a:t>Wikipedia</a:t>
            </a:r>
            <a:endParaRPr lang="cs-CZ" sz="3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6000" dirty="0" smtClean="0"/>
          </a:p>
          <a:p>
            <a:pPr algn="ctr">
              <a:buNone/>
            </a:pPr>
            <a:r>
              <a:rPr lang="cs-CZ" sz="6000" dirty="0" smtClean="0"/>
              <a:t>Děkuji vám za pozornost.</a:t>
            </a:r>
            <a:endParaRPr lang="cs-CZ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ntony_Gormley_Quantum_Cloud_2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14290"/>
            <a:ext cx="4957119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Získávání náhodných čísel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Pomocí generátorů náhodných čísel</a:t>
            </a:r>
          </a:p>
          <a:p>
            <a:endParaRPr lang="cs-CZ" dirty="0"/>
          </a:p>
          <a:p>
            <a:r>
              <a:rPr lang="cs-CZ" dirty="0" smtClean="0"/>
              <a:t>Dva hlavní typy</a:t>
            </a:r>
          </a:p>
          <a:p>
            <a:pPr lvl="1"/>
            <a:r>
              <a:rPr lang="cs-CZ" dirty="0" smtClean="0"/>
              <a:t>Generátor náhodných čísel </a:t>
            </a:r>
            <a:r>
              <a:rPr lang="en-US" dirty="0" smtClean="0"/>
              <a:t>(RNG)</a:t>
            </a:r>
          </a:p>
          <a:p>
            <a:pPr lvl="1"/>
            <a:r>
              <a:rPr lang="cs-CZ" dirty="0" smtClean="0"/>
              <a:t>Generátor pseudonáhodných čísel</a:t>
            </a:r>
            <a:r>
              <a:rPr lang="en-US" dirty="0" smtClean="0"/>
              <a:t> (PRNG)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Generátor náhodných čísel </a:t>
            </a:r>
            <a:r>
              <a:rPr lang="en-US" dirty="0" smtClean="0"/>
              <a:t>(RNG)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Přístroj, který generuje náhodná čísla z fyzikálního procesu</a:t>
            </a:r>
          </a:p>
          <a:p>
            <a:r>
              <a:rPr lang="cs-CZ" dirty="0" smtClean="0"/>
              <a:t>Např. elektronický šum, </a:t>
            </a:r>
            <a:r>
              <a:rPr lang="cs-CZ" dirty="0" err="1" smtClean="0"/>
              <a:t>fotoelekrický</a:t>
            </a:r>
            <a:r>
              <a:rPr lang="cs-CZ" dirty="0" smtClean="0"/>
              <a:t> jev nebo kvantové jevy</a:t>
            </a:r>
          </a:p>
          <a:p>
            <a:r>
              <a:rPr lang="cs-CZ" dirty="0" smtClean="0"/>
              <a:t>Tyto procesy jsou teoreticky nepředpověditelné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Generátor náhodných čísel </a:t>
            </a:r>
            <a:r>
              <a:rPr lang="en-US" dirty="0" smtClean="0"/>
              <a:t>(RNG)</a:t>
            </a:r>
            <a:endParaRPr lang="cs-CZ" dirty="0"/>
          </a:p>
        </p:txBody>
      </p:sp>
      <p:pic>
        <p:nvPicPr>
          <p:cNvPr id="4" name="Zástupný symbol pro obsah 3" descr="qrbg121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7143800" cy="4457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noAutofit/>
          </a:bodyPr>
          <a:lstStyle/>
          <a:p>
            <a:r>
              <a:rPr lang="cs-CZ" dirty="0" smtClean="0"/>
              <a:t>Generátor náhodných čísel </a:t>
            </a:r>
            <a:r>
              <a:rPr lang="en-US" dirty="0" smtClean="0"/>
              <a:t>(RNG)</a:t>
            </a:r>
            <a:endParaRPr lang="cs-CZ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Vlastnosti</a:t>
            </a:r>
          </a:p>
          <a:p>
            <a:pPr lvl="1"/>
            <a:r>
              <a:rPr lang="cs-CZ" dirty="0" smtClean="0"/>
              <a:t>Nízká efektivita</a:t>
            </a:r>
          </a:p>
          <a:p>
            <a:pPr lvl="1"/>
            <a:r>
              <a:rPr lang="cs-CZ" dirty="0" smtClean="0"/>
              <a:t>Nedeterministický</a:t>
            </a:r>
          </a:p>
          <a:p>
            <a:pPr lvl="1"/>
            <a:r>
              <a:rPr lang="cs-CZ" dirty="0" smtClean="0"/>
              <a:t>Aperiodický</a:t>
            </a:r>
          </a:p>
          <a:p>
            <a:pPr lvl="1"/>
            <a:r>
              <a:rPr lang="cs-CZ" dirty="0" smtClean="0"/>
              <a:t>Získanou posloupnost nelze zrekonstruovat</a:t>
            </a:r>
          </a:p>
          <a:p>
            <a:pPr lvl="1"/>
            <a:r>
              <a:rPr lang="cs-CZ" dirty="0" smtClean="0"/>
              <a:t>Nutné neustále testovat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894</Words>
  <Application>Microsoft Office PowerPoint</Application>
  <PresentationFormat>Předvádění na obrazovce (4:3)</PresentationFormat>
  <Paragraphs>311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sady Office</vt:lpstr>
      <vt:lpstr>Generování náhodných čísel</vt:lpstr>
      <vt:lpstr>Generování náhodných čísel</vt:lpstr>
      <vt:lpstr>Generování náhodných čísel</vt:lpstr>
      <vt:lpstr>Použití náhodných čísel</vt:lpstr>
      <vt:lpstr>Snímek 5</vt:lpstr>
      <vt:lpstr>Získávání náhodných čísel</vt:lpstr>
      <vt:lpstr>Generátor náhodných čísel (RNG)</vt:lpstr>
      <vt:lpstr>Generátor náhodných čísel (RNG)</vt:lpstr>
      <vt:lpstr>Generátor náhodných čísel (RNG)</vt:lpstr>
      <vt:lpstr>Generátor pseudonáhodných čísel (PRNG) </vt:lpstr>
      <vt:lpstr>Generátor pseudonáhodných čísel (PRNG) </vt:lpstr>
      <vt:lpstr>Generátor pseudonáhodných čísel (PRNG)</vt:lpstr>
      <vt:lpstr>Nejpoužívanější PRNG</vt:lpstr>
      <vt:lpstr>Lineární kongruenční generátor (LCG) </vt:lpstr>
      <vt:lpstr>Vlastnosti LCG</vt:lpstr>
      <vt:lpstr>Volba parametrů LCG</vt:lpstr>
      <vt:lpstr>Implementace LCG</vt:lpstr>
      <vt:lpstr>RANDU</vt:lpstr>
      <vt:lpstr>RANDU</vt:lpstr>
      <vt:lpstr>Mřížková struktura LCG</vt:lpstr>
      <vt:lpstr>Horní mez pro počet nadrovin obsahujících všechny n-tice</vt:lpstr>
      <vt:lpstr>Mřížková struktura LCG</vt:lpstr>
      <vt:lpstr>Mřížková struktura LCG</vt:lpstr>
      <vt:lpstr>Mřížková struktura LCG</vt:lpstr>
      <vt:lpstr>Modifikace LCG</vt:lpstr>
      <vt:lpstr>Thue-Morseovo slovo</vt:lpstr>
      <vt:lpstr>Thue-Morseovo slovo</vt:lpstr>
      <vt:lpstr>Thue-Morseovo slovo</vt:lpstr>
      <vt:lpstr>Fibanacciho slovo</vt:lpstr>
      <vt:lpstr>Fibanacciho slovo</vt:lpstr>
      <vt:lpstr>Další kongruenční generátory</vt:lpstr>
      <vt:lpstr>Další kongruenční generátory</vt:lpstr>
      <vt:lpstr>Mersenne twister</vt:lpstr>
      <vt:lpstr>Zpožděný Fibonacciho generátor</vt:lpstr>
      <vt:lpstr>Testování generátorů náhodných čísel</vt:lpstr>
      <vt:lpstr>Testování generátorů náhodných čísel</vt:lpstr>
      <vt:lpstr>Testování Inspekcí</vt:lpstr>
      <vt:lpstr>Statistické testy </vt:lpstr>
      <vt:lpstr>Frekvenční (monobitový) test </vt:lpstr>
      <vt:lpstr>Frekvenční (monobitový) test </vt:lpstr>
      <vt:lpstr>Frekvenční blokový test </vt:lpstr>
      <vt:lpstr>Sériový test</vt:lpstr>
      <vt:lpstr>Test nejdelší série</vt:lpstr>
      <vt:lpstr>Test hodnosti binární matice </vt:lpstr>
      <vt:lpstr>Spektrální test </vt:lpstr>
      <vt:lpstr>Zdroje</vt:lpstr>
      <vt:lpstr>Snímek 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Generování náhodných čísel</dc:title>
  <dc:creator>Jirka</dc:creator>
  <cp:lastModifiedBy>Jirka</cp:lastModifiedBy>
  <cp:revision>236</cp:revision>
  <dcterms:created xsi:type="dcterms:W3CDTF">2012-04-09T15:15:33Z</dcterms:created>
  <dcterms:modified xsi:type="dcterms:W3CDTF">2012-04-15T19:06:44Z</dcterms:modified>
</cp:coreProperties>
</file>